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A87D9B-4791-4045-B7AF-9227427EBB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2B573B-57FE-4D89-A3E8-15492CBA5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0370CB6-FB2A-4608-B031-2A6BC02F1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4AEE2AD-A74F-4FF5-AAAB-166AA3C48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D48045-980B-40A8-A691-51B9E9BF3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1815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4C2435-D720-4E2F-A0E4-834E9F47F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81A65D-6FB2-461F-A40E-3AA51CAF3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13A633-BF82-42FE-8FDA-E9E4DC3CE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F7006AF-5E3C-499D-888E-D77E44D68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FA44CE-B0FC-4238-AE91-7F448E3D4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638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D1B971-C80D-4151-8485-9078F5073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E822AC9-26FA-4F39-9E0B-CB56616D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2E1C0A-71C2-4285-8A38-044779577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288A4C-C72B-434F-8FB4-1B8704E82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E7CCF1-CE7D-43C4-A44D-EB86A59B8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442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C6DC67-D359-40DF-A171-A70726107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D44C2E-9711-4317-9220-8D32559CB7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EA8D8CC-B1CF-41CD-A795-86C18230FD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4554CC-F530-483F-AD23-9FD48803B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78F754-719F-4F46-8365-201892805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8EA21B5-74AC-474C-8D81-14460E593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50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AE8E90-14D7-4A5B-867C-CB1042865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07D76A-EC76-4815-B43F-5F5EE9BD6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9EDB137-19CA-48AF-A4E5-4FF0E4BAB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B1F99B-4A14-49BB-9ABD-76371ADA19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0BB6B70-BCDC-40EF-9B3D-C23DA74131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80E6A87-219A-48C8-BA84-B2503BFCE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202F93A-F5E8-4DDB-926C-19BE11A0C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1047B6E-15A0-4D15-81CA-CE705DABA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922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984058-938D-43B7-B8D8-A24975FA9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43B269D-8C0C-4837-8DCC-A23E07FFA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DD3F1D7-E120-4863-9F84-E82174114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E7A7BF7-40BF-484C-A29A-1B0205713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746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B30999A-4E58-4744-AAEE-88DACD8AF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DE88385-FDD5-4F8D-BCE8-DFED78335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2B63D43-4D93-416F-AA8F-9542B8D6D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5059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5B98A0-4659-4A6E-BCA1-0238B776C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A6D4C2-724F-4EF3-88DF-E7449C689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0C0B39F-1654-4590-BDDE-5B18E33F5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D1BBC5-5FC5-4982-92CD-6FB6CD550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67DE2FF-22D9-4AC1-8F0C-A59C49EC4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762867A-4125-42D4-8B8D-52E4CDDF0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81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919312-D2EA-4407-946C-8004FC2AB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F4D0A55-3096-4C61-8FC3-BC5B66F3F5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8F3F2A4-C7CD-4A07-A005-8CE0A34E28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CC2D88E-3FD2-4CDA-8EDC-CB0B7540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1B1F727-CC97-4937-9CD9-3802B7E42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22B40E5-D20A-4225-B16E-A066CEF1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4217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4F6344-197D-442B-A50C-B338A1919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C8D72E0-502A-47B9-B1CB-72AE35EFA3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012C0D-1BD0-441C-977D-12BB65B13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0CCBCB0-FCAE-42D3-9621-40DEC1284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22D4EA-3185-46FC-97A0-F733FEF3B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621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71D3DA8-9924-4D2A-83E3-32E412FAA4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2DC73A4-FD9E-4FA2-BE75-C1633C1BD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6A1970E-9219-4BA7-9069-410728413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F47340-EC02-458F-AE5F-9A7214C44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BAD3A0-D611-4513-ABCB-2C9CF2019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95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5E3EE84-D4D0-4ADF-8F52-558F4175E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7922C1F-B46C-431F-885E-81832E7B75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6ABFF2-88E8-4698-9BAE-709DA2E207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FFF38-8F32-4C6F-AE7B-714F67CE033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D2AE31-E1BF-406C-B0A3-7E7B19447A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0844E8-F8AB-47E1-8725-96A433620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C3B3E-589E-4556-A9B8-777123FC19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476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svg"/><Relationship Id="rId7" Type="http://schemas.openxmlformats.org/officeDocument/2006/relationships/image" Target="../media/image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사람, 건물, 대지이(가) 표시된 사진&#10;&#10;매우 높은 신뢰도로 생성된 설명">
            <a:extLst>
              <a:ext uri="{FF2B5EF4-FFF2-40B4-BE49-F238E27FC236}">
                <a16:creationId xmlns:a16="http://schemas.microsoft.com/office/drawing/2014/main" id="{D11BBA64-FAF0-4AB4-91B5-F779B125D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00063FB-9C33-4A33-ABD5-E019717350A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>
              <a:alpha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9326AA4-3636-4DC7-B2C0-F3E36062805B}"/>
              </a:ext>
            </a:extLst>
          </p:cNvPr>
          <p:cNvSpPr/>
          <p:nvPr/>
        </p:nvSpPr>
        <p:spPr>
          <a:xfrm>
            <a:off x="2103565" y="1610173"/>
            <a:ext cx="798487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6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제 </a:t>
            </a:r>
            <a:r>
              <a:rPr lang="en-US" altLang="ko-KR" sz="6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ko-KR" altLang="en-US" sz="6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과 국가와 군대</a:t>
            </a:r>
            <a:endParaRPr lang="en-US" altLang="ko-KR" sz="66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4286D3-9623-42C8-A38B-E537BD99969E}"/>
              </a:ext>
            </a:extLst>
          </p:cNvPr>
          <p:cNvSpPr txBox="1"/>
          <p:nvPr/>
        </p:nvSpPr>
        <p:spPr>
          <a:xfrm>
            <a:off x="10741794" y="615054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435 </a:t>
            </a:r>
            <a:r>
              <a:rPr lang="ko-KR" altLang="en-US" dirty="0" err="1">
                <a:solidFill>
                  <a:schemeClr val="bg1"/>
                </a:solidFill>
              </a:rPr>
              <a:t>임현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269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8A6E716-4A6E-4950-8845-2E79B05978C1}"/>
              </a:ext>
            </a:extLst>
          </p:cNvPr>
          <p:cNvSpPr txBox="1"/>
          <p:nvPr/>
        </p:nvSpPr>
        <p:spPr>
          <a:xfrm>
            <a:off x="453005" y="369548"/>
            <a:ext cx="3201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1BAD768A-4D5F-4A45-9F7B-664EB55D5D78}"/>
              </a:ext>
            </a:extLst>
          </p:cNvPr>
          <p:cNvSpPr/>
          <p:nvPr/>
        </p:nvSpPr>
        <p:spPr>
          <a:xfrm>
            <a:off x="3654522" y="3727556"/>
            <a:ext cx="2767263" cy="2767263"/>
          </a:xfrm>
          <a:prstGeom prst="ellipse">
            <a:avLst/>
          </a:prstGeom>
          <a:solidFill>
            <a:schemeClr val="dk1">
              <a:alpha val="67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8FAC4C66-2326-4D98-AFF6-242DC35AF4C2}"/>
              </a:ext>
            </a:extLst>
          </p:cNvPr>
          <p:cNvSpPr/>
          <p:nvPr/>
        </p:nvSpPr>
        <p:spPr>
          <a:xfrm>
            <a:off x="5347771" y="3727555"/>
            <a:ext cx="2767263" cy="2767263"/>
          </a:xfrm>
          <a:prstGeom prst="ellipse">
            <a:avLst/>
          </a:prstGeom>
          <a:solidFill>
            <a:schemeClr val="dk1">
              <a:alpha val="58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8634B36A-DB51-4457-BDC5-D6C0A6AB907D}"/>
              </a:ext>
            </a:extLst>
          </p:cNvPr>
          <p:cNvSpPr/>
          <p:nvPr/>
        </p:nvSpPr>
        <p:spPr>
          <a:xfrm>
            <a:off x="4501146" y="2343925"/>
            <a:ext cx="2767263" cy="2767263"/>
          </a:xfrm>
          <a:prstGeom prst="ellipse">
            <a:avLst/>
          </a:prstGeom>
          <a:solidFill>
            <a:schemeClr val="dk1">
              <a:alpha val="67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래픽 18" descr="팀">
            <a:extLst>
              <a:ext uri="{FF2B5EF4-FFF2-40B4-BE49-F238E27FC236}">
                <a16:creationId xmlns:a16="http://schemas.microsoft.com/office/drawing/2014/main" id="{A23FAC20-1D02-496B-BDB9-0DC8B4DD4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58506" y="4888603"/>
            <a:ext cx="914400" cy="914400"/>
          </a:xfrm>
          <a:prstGeom prst="rect">
            <a:avLst/>
          </a:prstGeom>
        </p:spPr>
      </p:pic>
      <p:pic>
        <p:nvPicPr>
          <p:cNvPr id="23" name="그림 22" descr="운송이(가) 표시된 사진&#10;&#10;높은 신뢰도로 생성된 설명">
            <a:extLst>
              <a:ext uri="{FF2B5EF4-FFF2-40B4-BE49-F238E27FC236}">
                <a16:creationId xmlns:a16="http://schemas.microsoft.com/office/drawing/2014/main" id="{F36F5E19-7642-4B00-A8E4-70ADAFEB946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88346" y1="53333" x2="88346" y2="53333"/>
                        <a14:foregroundMark x1="34586" y1="86875" x2="34586" y2="86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468" y="2235222"/>
            <a:ext cx="1004037" cy="1811795"/>
          </a:xfrm>
          <a:prstGeom prst="rect">
            <a:avLst/>
          </a:prstGeom>
        </p:spPr>
      </p:pic>
      <p:pic>
        <p:nvPicPr>
          <p:cNvPr id="25" name="그래픽 24" descr="올린 손">
            <a:extLst>
              <a:ext uri="{FF2B5EF4-FFF2-40B4-BE49-F238E27FC236}">
                <a16:creationId xmlns:a16="http://schemas.microsoft.com/office/drawing/2014/main" id="{CFB3592C-F6DE-474B-ADE1-DED91271B3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96650" y="4888603"/>
            <a:ext cx="914400" cy="914400"/>
          </a:xfrm>
          <a:prstGeom prst="rect">
            <a:avLst/>
          </a:prstGeom>
        </p:spPr>
      </p:pic>
      <p:pic>
        <p:nvPicPr>
          <p:cNvPr id="1030" name="Picture 6" descr="íì¼:ëíë¯¼êµ­ êµ­ê¸°.png">
            <a:extLst>
              <a:ext uri="{FF2B5EF4-FFF2-40B4-BE49-F238E27FC236}">
                <a16:creationId xmlns:a16="http://schemas.microsoft.com/office/drawing/2014/main" id="{F0157A3C-F5EF-408F-B621-0E4589AB5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270" y="4475921"/>
            <a:ext cx="669016" cy="44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D6869AF-FCB6-4F5F-89D0-8F78659290AB}"/>
              </a:ext>
            </a:extLst>
          </p:cNvPr>
          <p:cNvSpPr txBox="1"/>
          <p:nvPr/>
        </p:nvSpPr>
        <p:spPr>
          <a:xfrm>
            <a:off x="714558" y="1105166"/>
            <a:ext cx="5835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일정한 영토와 거기에 사는 사람들로 구성되고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주권에 의한 하나의 통치조직을 가지고 있는 사회 집단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CFC609F-C893-4D1A-AD08-AD98B8DBBD03}"/>
              </a:ext>
            </a:extLst>
          </p:cNvPr>
          <p:cNvSpPr txBox="1"/>
          <p:nvPr/>
        </p:nvSpPr>
        <p:spPr>
          <a:xfrm>
            <a:off x="6731402" y="2301308"/>
            <a:ext cx="2382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/>
              <a:t>주권이나 통치권이 미치는 영역</a:t>
            </a:r>
            <a:r>
              <a:rPr lang="en-US" altLang="ko-KR" sz="1200" dirty="0"/>
              <a:t>,</a:t>
            </a:r>
          </a:p>
          <a:p>
            <a:pPr algn="ctr"/>
            <a:r>
              <a:rPr lang="ko-KR" altLang="en-US" sz="1200" dirty="0"/>
              <a:t>영공과 영해 포함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9C04FC9-70E0-4C7C-B593-1DA7A7232047}"/>
              </a:ext>
            </a:extLst>
          </p:cNvPr>
          <p:cNvSpPr txBox="1"/>
          <p:nvPr/>
        </p:nvSpPr>
        <p:spPr>
          <a:xfrm>
            <a:off x="2041821" y="5341338"/>
            <a:ext cx="1712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/>
              <a:t>국가를 구성하는 사람</a:t>
            </a:r>
            <a:r>
              <a:rPr lang="en-US" altLang="ko-KR" sz="1200" dirty="0"/>
              <a:t>,</a:t>
            </a:r>
          </a:p>
          <a:p>
            <a:pPr algn="ctr"/>
            <a:r>
              <a:rPr lang="ko-KR" altLang="en-US" sz="1200" dirty="0"/>
              <a:t>국적을 가진 사람</a:t>
            </a:r>
            <a:endParaRPr lang="en-US" altLang="ko-KR" sz="12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8779D1E-7E38-4D0B-9CF7-AE7917E2B182}"/>
              </a:ext>
            </a:extLst>
          </p:cNvPr>
          <p:cNvSpPr txBox="1"/>
          <p:nvPr/>
        </p:nvSpPr>
        <p:spPr>
          <a:xfrm>
            <a:off x="8115034" y="5341338"/>
            <a:ext cx="1524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/>
              <a:t>국가 의사를 최종</a:t>
            </a:r>
            <a:endParaRPr lang="en-US" altLang="ko-KR" sz="1200" dirty="0"/>
          </a:p>
          <a:p>
            <a:pPr algn="ctr"/>
            <a:r>
              <a:rPr lang="ko-KR" altLang="en-US" sz="1200" dirty="0"/>
              <a:t>결정하는 최고 권력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839199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이등변 삼각형 1">
            <a:extLst>
              <a:ext uri="{FF2B5EF4-FFF2-40B4-BE49-F238E27FC236}">
                <a16:creationId xmlns:a16="http://schemas.microsoft.com/office/drawing/2014/main" id="{9D891FD4-AF4A-47C9-87F3-85C903AA6D63}"/>
              </a:ext>
            </a:extLst>
          </p:cNvPr>
          <p:cNvSpPr/>
          <p:nvPr/>
        </p:nvSpPr>
        <p:spPr>
          <a:xfrm>
            <a:off x="2521820" y="2187921"/>
            <a:ext cx="1953928" cy="1684421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/>
              <a:t>1</a:t>
            </a:r>
            <a:r>
              <a:rPr lang="ko-KR" altLang="en-US" sz="2400" b="1" dirty="0"/>
              <a:t>단계</a:t>
            </a:r>
            <a:endParaRPr lang="en-US" altLang="ko-KR" sz="2400" b="1" dirty="0"/>
          </a:p>
          <a:p>
            <a:pPr algn="ctr"/>
            <a:endParaRPr lang="ko-KR" altLang="en-US" sz="2400" b="1" dirty="0"/>
          </a:p>
        </p:txBody>
      </p:sp>
      <p:sp>
        <p:nvSpPr>
          <p:cNvPr id="3" name="사다리꼴 2">
            <a:extLst>
              <a:ext uri="{FF2B5EF4-FFF2-40B4-BE49-F238E27FC236}">
                <a16:creationId xmlns:a16="http://schemas.microsoft.com/office/drawing/2014/main" id="{74444E22-C0CB-4147-A6A5-08E90A177B29}"/>
              </a:ext>
            </a:extLst>
          </p:cNvPr>
          <p:cNvSpPr/>
          <p:nvPr/>
        </p:nvSpPr>
        <p:spPr>
          <a:xfrm>
            <a:off x="1790300" y="4056770"/>
            <a:ext cx="3416968" cy="1195816"/>
          </a:xfrm>
          <a:prstGeom prst="trapezoid">
            <a:avLst>
              <a:gd name="adj" fmla="val 60988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/>
              <a:t>2</a:t>
            </a:r>
            <a:r>
              <a:rPr lang="ko-KR" altLang="en-US" sz="2400" b="1" dirty="0"/>
              <a:t>단계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95D0AC19-128D-4298-A827-105F56A06FE1}"/>
              </a:ext>
            </a:extLst>
          </p:cNvPr>
          <p:cNvCxnSpPr>
            <a:cxnSpLocks/>
            <a:stCxn id="2" idx="4"/>
          </p:cNvCxnSpPr>
          <p:nvPr/>
        </p:nvCxnSpPr>
        <p:spPr>
          <a:xfrm>
            <a:off x="4475748" y="3872342"/>
            <a:ext cx="4148488" cy="25587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08B84E6-8CCA-403E-B020-CB6AE0FAAED5}"/>
              </a:ext>
            </a:extLst>
          </p:cNvPr>
          <p:cNvSpPr txBox="1"/>
          <p:nvPr/>
        </p:nvSpPr>
        <p:spPr>
          <a:xfrm>
            <a:off x="4963409" y="3041583"/>
            <a:ext cx="3281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/>
              <a:t>국민의 안전 보장과 신변 보호</a:t>
            </a:r>
            <a:endParaRPr lang="en-US" altLang="ko-KR" dirty="0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5839BDC1-151B-4F4E-8A24-AFDF07123ED6}"/>
              </a:ext>
            </a:extLst>
          </p:cNvPr>
          <p:cNvCxnSpPr>
            <a:cxnSpLocks/>
          </p:cNvCxnSpPr>
          <p:nvPr/>
        </p:nvCxnSpPr>
        <p:spPr>
          <a:xfrm>
            <a:off x="5207268" y="5252586"/>
            <a:ext cx="3416968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194D980-DF81-467F-8845-D8C46F5036E1}"/>
              </a:ext>
            </a:extLst>
          </p:cNvPr>
          <p:cNvSpPr txBox="1"/>
          <p:nvPr/>
        </p:nvSpPr>
        <p:spPr>
          <a:xfrm>
            <a:off x="5723212" y="4456853"/>
            <a:ext cx="2276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/>
              <a:t>국민의 삶의 질 향상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9D52AA-13C5-47D8-88BC-7988DBF19308}"/>
              </a:ext>
            </a:extLst>
          </p:cNvPr>
          <p:cNvSpPr txBox="1"/>
          <p:nvPr/>
        </p:nvSpPr>
        <p:spPr>
          <a:xfrm>
            <a:off x="453005" y="369548"/>
            <a:ext cx="3201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국가란 무엇인가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9016F3-D22D-45A1-9072-898162477056}"/>
              </a:ext>
            </a:extLst>
          </p:cNvPr>
          <p:cNvSpPr txBox="1"/>
          <p:nvPr/>
        </p:nvSpPr>
        <p:spPr>
          <a:xfrm>
            <a:off x="714558" y="1105166"/>
            <a:ext cx="2194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국가의 기능과 역할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BEED9-5150-4903-B0C2-9BA63862711B}"/>
              </a:ext>
            </a:extLst>
          </p:cNvPr>
          <p:cNvSpPr txBox="1"/>
          <p:nvPr/>
        </p:nvSpPr>
        <p:spPr>
          <a:xfrm>
            <a:off x="2909390" y="5652669"/>
            <a:ext cx="5373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/>
              <a:t>국가 기능 발휘를 위해 강한 </a:t>
            </a:r>
            <a:r>
              <a:rPr lang="ko-KR" altLang="en-US"/>
              <a:t>힘으로 뒷받침하는 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64958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8A6E716-4A6E-4950-8845-2E79B05978C1}"/>
              </a:ext>
            </a:extLst>
          </p:cNvPr>
          <p:cNvSpPr txBox="1"/>
          <p:nvPr/>
        </p:nvSpPr>
        <p:spPr>
          <a:xfrm>
            <a:off x="453005" y="369548"/>
            <a:ext cx="4166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국가와 군인과의 관계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0FEC5B-9070-4B24-AF9A-10AA5ACC30E3}"/>
              </a:ext>
            </a:extLst>
          </p:cNvPr>
          <p:cNvSpPr txBox="1"/>
          <p:nvPr/>
        </p:nvSpPr>
        <p:spPr>
          <a:xfrm>
            <a:off x="714558" y="1798627"/>
            <a:ext cx="1112195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/>
              <a:t>국가는 군이 존재하는 전제 조건이자 군 임무 수행의 최종적 목표</a:t>
            </a:r>
            <a:endParaRPr lang="en-US" altLang="ko-K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/>
              <a:t>국방의 의무는 외부의 </a:t>
            </a:r>
            <a:r>
              <a:rPr lang="ko-KR" altLang="en-US" sz="2800" dirty="0" err="1"/>
              <a:t>침략으로부터</a:t>
            </a:r>
            <a:r>
              <a:rPr lang="ko-KR" altLang="en-US" sz="2800" dirty="0"/>
              <a:t> </a:t>
            </a:r>
            <a:endParaRPr lang="en-US" altLang="ko-KR" sz="2800" dirty="0"/>
          </a:p>
          <a:p>
            <a:r>
              <a:rPr lang="en-US" altLang="ko-KR" sz="2800" dirty="0"/>
              <a:t>   </a:t>
            </a:r>
            <a:r>
              <a:rPr lang="ko-KR" altLang="en-US" sz="2800" dirty="0"/>
              <a:t>국가와 국민을 지키는</a:t>
            </a:r>
            <a:r>
              <a:rPr lang="en-US" altLang="ko-KR" sz="2800" dirty="0"/>
              <a:t> </a:t>
            </a:r>
            <a:r>
              <a:rPr lang="ko-KR" altLang="en-US" sz="2800" dirty="0"/>
              <a:t>것으로 모든 국민의 의무</a:t>
            </a:r>
          </a:p>
        </p:txBody>
      </p:sp>
    </p:spTree>
    <p:extLst>
      <p:ext uri="{BB962C8B-B14F-4D97-AF65-F5344CB8AC3E}">
        <p14:creationId xmlns:p14="http://schemas.microsoft.com/office/powerpoint/2010/main" val="2370919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>
            <a:extLst>
              <a:ext uri="{FF2B5EF4-FFF2-40B4-BE49-F238E27FC236}">
                <a16:creationId xmlns:a16="http://schemas.microsoft.com/office/drawing/2014/main" id="{8DCD00AA-34E6-4AEB-ACA1-90D12543F0B4}"/>
              </a:ext>
            </a:extLst>
          </p:cNvPr>
          <p:cNvSpPr/>
          <p:nvPr/>
        </p:nvSpPr>
        <p:spPr>
          <a:xfrm>
            <a:off x="1109706" y="3759887"/>
            <a:ext cx="1800000" cy="1800000"/>
          </a:xfrm>
          <a:prstGeom prst="ellipse">
            <a:avLst/>
          </a:prstGeom>
          <a:noFill/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B8C3BBD0-5292-4D96-A5E0-C6BD4EF4D439}"/>
              </a:ext>
            </a:extLst>
          </p:cNvPr>
          <p:cNvSpPr/>
          <p:nvPr/>
        </p:nvSpPr>
        <p:spPr>
          <a:xfrm>
            <a:off x="2909706" y="3759887"/>
            <a:ext cx="1800000" cy="1800000"/>
          </a:xfrm>
          <a:prstGeom prst="ellipse">
            <a:avLst/>
          </a:prstGeom>
          <a:noFill/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4BEB13C1-26CD-4DC3-B287-04312B88B2C3}"/>
              </a:ext>
            </a:extLst>
          </p:cNvPr>
          <p:cNvSpPr/>
          <p:nvPr/>
        </p:nvSpPr>
        <p:spPr>
          <a:xfrm>
            <a:off x="4705195" y="3759887"/>
            <a:ext cx="1800000" cy="1800000"/>
          </a:xfrm>
          <a:prstGeom prst="ellipse">
            <a:avLst/>
          </a:prstGeom>
          <a:noFill/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DDA5EF4-8806-4C00-A9D3-EEE6E096F276}"/>
              </a:ext>
            </a:extLst>
          </p:cNvPr>
          <p:cNvSpPr/>
          <p:nvPr/>
        </p:nvSpPr>
        <p:spPr>
          <a:xfrm>
            <a:off x="6505195" y="3759887"/>
            <a:ext cx="1800000" cy="1800000"/>
          </a:xfrm>
          <a:prstGeom prst="ellipse">
            <a:avLst/>
          </a:prstGeom>
          <a:noFill/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6C16CD22-9C86-4B3E-B9C9-9B43BBFCF5B6}"/>
              </a:ext>
            </a:extLst>
          </p:cNvPr>
          <p:cNvSpPr/>
          <p:nvPr/>
        </p:nvSpPr>
        <p:spPr>
          <a:xfrm>
            <a:off x="8300684" y="3759887"/>
            <a:ext cx="1800000" cy="1800000"/>
          </a:xfrm>
          <a:prstGeom prst="ellipse">
            <a:avLst/>
          </a:prstGeom>
          <a:noFill/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A6E716-4A6E-4950-8845-2E79B05978C1}"/>
              </a:ext>
            </a:extLst>
          </p:cNvPr>
          <p:cNvSpPr txBox="1"/>
          <p:nvPr/>
        </p:nvSpPr>
        <p:spPr>
          <a:xfrm>
            <a:off x="453005" y="369548"/>
            <a:ext cx="38459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나의 조국</a:t>
            </a:r>
            <a:r>
              <a:rPr lang="en-US" altLang="ko-KR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대한민국</a:t>
            </a:r>
          </a:p>
        </p:txBody>
      </p:sp>
      <p:pic>
        <p:nvPicPr>
          <p:cNvPr id="3" name="Picture 2" descr="íì¼:ëíë¯¼êµ­ êµ­ê¸°.png">
            <a:extLst>
              <a:ext uri="{FF2B5EF4-FFF2-40B4-BE49-F238E27FC236}">
                <a16:creationId xmlns:a16="http://schemas.microsoft.com/office/drawing/2014/main" id="{235919A0-F2A3-4B29-8F04-7BBD04988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966" y="4183848"/>
            <a:ext cx="1437480" cy="958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4" descr="íì¼:external/www.korearoot.net/%EC%95%A0%EA%B5%AD%EA%B0%80.gif">
            <a:extLst>
              <a:ext uri="{FF2B5EF4-FFF2-40B4-BE49-F238E27FC236}">
                <a16:creationId xmlns:a16="http://schemas.microsoft.com/office/drawing/2014/main" id="{4AF68723-90BB-4933-BA1F-585B4A63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797" y="3965023"/>
            <a:ext cx="981818" cy="138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íì¼:ë¬´ê¶í.jpg">
            <a:extLst>
              <a:ext uri="{FF2B5EF4-FFF2-40B4-BE49-F238E27FC236}">
                <a16:creationId xmlns:a16="http://schemas.microsoft.com/office/drawing/2014/main" id="{EF599A5B-9D78-4194-A0D4-FD306085B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455" y="4120353"/>
            <a:ext cx="1437480" cy="107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íì¼:ëíë¯¼êµ­ êµ­ì¥.png">
            <a:extLst>
              <a:ext uri="{FF2B5EF4-FFF2-40B4-BE49-F238E27FC236}">
                <a16:creationId xmlns:a16="http://schemas.microsoft.com/office/drawing/2014/main" id="{57252E97-9886-4612-8D5B-C060A6D5F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199" y="3941256"/>
            <a:ext cx="1437480" cy="144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íì¼:5ëêµ­ìì¸ì.png">
            <a:extLst>
              <a:ext uri="{FF2B5EF4-FFF2-40B4-BE49-F238E27FC236}">
                <a16:creationId xmlns:a16="http://schemas.microsoft.com/office/drawing/2014/main" id="{B53DDE1B-F5DB-4A73-A786-5F350BBBA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684" y="4044672"/>
            <a:ext cx="1188000" cy="1230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647BAB7-6EB5-4293-910D-E13048663094}"/>
              </a:ext>
            </a:extLst>
          </p:cNvPr>
          <p:cNvSpPr txBox="1"/>
          <p:nvPr/>
        </p:nvSpPr>
        <p:spPr>
          <a:xfrm>
            <a:off x="714558" y="1298113"/>
            <a:ext cx="694773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/>
              <a:t>대한민국의 국가 형태와 체제</a:t>
            </a:r>
            <a:endParaRPr lang="en-US" altLang="ko-KR" sz="2400" dirty="0"/>
          </a:p>
          <a:p>
            <a:r>
              <a:rPr lang="en-US" altLang="ko-KR" dirty="0"/>
              <a:t>    -&gt; </a:t>
            </a:r>
            <a:r>
              <a:rPr lang="ko-KR" altLang="en-US" dirty="0"/>
              <a:t>자유민주주의와 시장경제체제를 기반으로 하는 민주공화국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C7F398-0718-4E3B-A4BD-EB44F13E6BA2}"/>
              </a:ext>
            </a:extLst>
          </p:cNvPr>
          <p:cNvSpPr txBox="1"/>
          <p:nvPr/>
        </p:nvSpPr>
        <p:spPr>
          <a:xfrm>
            <a:off x="714558" y="2939060"/>
            <a:ext cx="3063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/>
              <a:t>대한민국의 국가상징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1105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8A6E716-4A6E-4950-8845-2E79B05978C1}"/>
              </a:ext>
            </a:extLst>
          </p:cNvPr>
          <p:cNvSpPr txBox="1"/>
          <p:nvPr/>
        </p:nvSpPr>
        <p:spPr>
          <a:xfrm>
            <a:off x="453005" y="369548"/>
            <a:ext cx="4721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국가에 대한 군인의 자세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1C47A8-B47E-45EA-A59B-E6F84518B85F}"/>
              </a:ext>
            </a:extLst>
          </p:cNvPr>
          <p:cNvSpPr txBox="1"/>
          <p:nvPr/>
        </p:nvSpPr>
        <p:spPr>
          <a:xfrm>
            <a:off x="714558" y="1798627"/>
            <a:ext cx="106362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/>
              <a:t>우리 역사에 대한 강한 자부심을 바탕으로 확고한 국가관 확보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ko-KR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/>
              <a:t>‘내 나라는 내 손으로 지킨다’ 는 조국수호의지 다짐</a:t>
            </a:r>
          </a:p>
        </p:txBody>
      </p:sp>
    </p:spTree>
    <p:extLst>
      <p:ext uri="{BB962C8B-B14F-4D97-AF65-F5344CB8AC3E}">
        <p14:creationId xmlns:p14="http://schemas.microsoft.com/office/powerpoint/2010/main" val="4036305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136</Words>
  <Application>Microsoft Office PowerPoint</Application>
  <PresentationFormat>와이드스크린</PresentationFormat>
  <Paragraphs>31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LimHyun</dc:creator>
  <cp:lastModifiedBy>LimHyun</cp:lastModifiedBy>
  <cp:revision>18</cp:revision>
  <dcterms:created xsi:type="dcterms:W3CDTF">2018-10-03T06:03:05Z</dcterms:created>
  <dcterms:modified xsi:type="dcterms:W3CDTF">2018-10-03T11:47:34Z</dcterms:modified>
</cp:coreProperties>
</file>