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33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D065A6-F5C1-4DAA-8D95-2C8984EB8C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2A1D420-74B1-4DA5-81B8-C90181E824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236A15-F614-47F2-B7C0-A03AF5F69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30332FD-3274-4206-A405-E17DC6ECE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02D9D6-35B4-4AFF-829A-E3D0C5245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877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3A73B6-CFCB-46D5-A672-336E06B6E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4D6D25-3A16-43EB-B0E8-B82F6124EE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ABC006-9B7C-4C05-B210-BEE27A645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4FC901A-D4CA-44C5-98AB-699E553D5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F5089BC-BAF7-4252-B759-1A2CED88B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96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A57029-BD38-4F43-97D1-46B3E5BC8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9993C83-D888-4685-BD6E-AA60808E15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97E802-79B8-4EB8-8F54-81B4BEE57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827D12-FEF2-4096-AC42-91F7FBC7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889EDA3-6214-4E88-8E82-EB84D52D0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729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1BC257-CC3A-4886-95EA-3BFADD76E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8DEA3C0-DEC9-470B-806C-D49C8EFD16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C8D7BC3-DD27-4012-854B-F0078CA118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271938C-E61F-4B38-905F-F3A511F07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70DC25-7C66-4FBF-9C19-5C5AD95AD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A58725E-0F4E-4A58-A1FD-051FEC72C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793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81863C-A4B2-4D8B-AE6C-FFA5D864D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954923E-95DE-49D3-ABD3-0249DF666F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B68B89F-8A07-48A8-AFE9-ABEFF9DEF3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419A263-C203-4172-8D1B-43FB81A6BA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B0AE5AD-249A-4386-BDC3-270B08B92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795692D-E230-4A2A-916B-0661C9B0F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EA96396-FC1A-4B26-B50D-3ECE42CD7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C3A8511-F95B-49DF-B8FF-3F8E02291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958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66B485-A274-4D9B-940F-D1683E0A9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D351C35-5F22-454D-9DD6-FA1861DED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D5C6FC9-B756-4937-ACDF-E274FF3B1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2333834-2988-4A7B-817C-AA82F64C6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56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C253DA1-A4D6-41CA-AA99-00A72922E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D210443-F3B0-4CB2-A644-7CAB91079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6926A5E-A734-49B7-8B11-B0BA4CCB1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325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D24F419-ABCE-4E4E-BC22-16D3C8B6B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88C133-4E70-40E3-AA83-05364E7F1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1DE9E37-D6E2-4003-AEA7-33A6794594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E61F2AF-153B-41EC-874C-CF1560E86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E20A743-6260-4EAD-803E-D05D51FF8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B72D406-1A50-4657-B96F-C08596EFB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5611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9A804D-BA96-41B2-A70B-BBAE2D436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A85CB61-F90B-4755-86EF-E1F8988723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263878E-B963-40F9-A873-02602B2C70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D20C741-BD43-4315-BDF3-54DDAD07B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F310626-4F44-44EE-B124-A324D3EFF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1C62A56-2CA2-4B56-ABBB-7C5181F35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7451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CEFCC8-2C95-4A17-ACD4-867C599F6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DA9B16D-AFBE-426B-B01B-996ED17907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484E54-9C58-45C2-9117-A44DAF83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E2929A-0362-4A1E-8503-28388D632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57D2B8-96D6-4D67-8BB5-546BDAABD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828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80220F4-E409-4C28-BA25-555F5895A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01DDD1F-9942-4C3C-A4DE-F7F0A2006D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7415797-D6CC-4F02-ABFA-A75E1F89E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B9A97CC-9342-411D-A3EE-9EA4AD203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0AFB84D-AB41-4425-9FA9-39DC5CC57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9870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3EF306A-2D6C-4B9C-AB8E-19DA19FFA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DA53786-7907-4B1D-B0CC-EA4F6BE98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BD48498-6DE2-404C-ADEB-FC870AC693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1F9CF-2D21-412D-9540-C267988FC0C8}" type="datetimeFigureOut">
              <a:rPr lang="ko-KR" altLang="en-US" smtClean="0"/>
              <a:t>2018-10-03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17FAFD-991E-4C1D-AB7D-D33370AC1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B786CA0-B8E9-40AE-A132-AF4EDB35F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3311B-A77D-487B-A506-ECF8192482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9404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2BE2F5F-F861-469B-8192-685394677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1000" numberOfShades="6"/>
                    </a14:imgEffect>
                    <a14:imgEffect>
                      <a14:brightnessContrast bright="-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41" y="245165"/>
            <a:ext cx="11687667" cy="63676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659C744-CC57-42E3-A4DB-9BAD0678F555}"/>
              </a:ext>
            </a:extLst>
          </p:cNvPr>
          <p:cNvSpPr txBox="1"/>
          <p:nvPr/>
        </p:nvSpPr>
        <p:spPr>
          <a:xfrm>
            <a:off x="5227093" y="4599399"/>
            <a:ext cx="683656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="1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한미동맹의 </a:t>
            </a:r>
            <a:r>
              <a:rPr lang="ko-KR" altLang="en-US" sz="5400" b="1" dirty="0">
                <a:solidFill>
                  <a:srgbClr val="FFFF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중요성</a:t>
            </a:r>
            <a:endParaRPr lang="en-US" altLang="ko-KR" sz="5400" b="1" dirty="0">
              <a:solidFill>
                <a:srgbClr val="FFFF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en-US" altLang="ko-KR" sz="40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-</a:t>
            </a:r>
            <a:r>
              <a:rPr lang="ko-KR" altLang="en-US" sz="40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발표 </a:t>
            </a:r>
            <a:r>
              <a:rPr lang="en-US" altLang="ko-KR" sz="40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4</a:t>
            </a:r>
            <a:r>
              <a:rPr lang="ko-KR" altLang="en-US" sz="40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조</a:t>
            </a:r>
            <a:r>
              <a:rPr lang="en-US" altLang="ko-KR" sz="40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-</a:t>
            </a:r>
            <a:endParaRPr lang="ko-KR" altLang="en-US" sz="4000" b="1" dirty="0">
              <a:solidFill>
                <a:schemeClr val="accent4">
                  <a:lumMod val="60000"/>
                  <a:lumOff val="40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47108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16E88E-85A7-4628-AC4C-5FC1CEA0D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539" y="97735"/>
            <a:ext cx="10515600" cy="1325563"/>
          </a:xfrm>
        </p:spPr>
        <p:txBody>
          <a:bodyPr/>
          <a:lstStyle/>
          <a:p>
            <a:pPr algn="ctr"/>
            <a:r>
              <a:rPr lang="ko-KR" altLang="en-US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목  차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AB33D6-78B6-4C35-9C08-476923CCB212}"/>
              </a:ext>
            </a:extLst>
          </p:cNvPr>
          <p:cNvSpPr txBox="1"/>
          <p:nvPr/>
        </p:nvSpPr>
        <p:spPr>
          <a:xfrm>
            <a:off x="4028363" y="1192465"/>
            <a:ext cx="3643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/>
              <a:t>C o n t e n t s</a:t>
            </a:r>
            <a:endParaRPr lang="ko-KR" altLang="en-US" sz="2400" dirty="0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282B5005-1741-4F6E-BC0E-6504D7EECEB4}"/>
              </a:ext>
            </a:extLst>
          </p:cNvPr>
          <p:cNvCxnSpPr/>
          <p:nvPr/>
        </p:nvCxnSpPr>
        <p:spPr>
          <a:xfrm>
            <a:off x="4028363" y="1801504"/>
            <a:ext cx="398287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BA3D354-D9DD-4D1C-8466-C26F5045D1DE}"/>
              </a:ext>
            </a:extLst>
          </p:cNvPr>
          <p:cNvSpPr txBox="1"/>
          <p:nvPr/>
        </p:nvSpPr>
        <p:spPr>
          <a:xfrm>
            <a:off x="4253550" y="2127040"/>
            <a:ext cx="3532497" cy="2929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dirty="0"/>
              <a:t>한미동맹의 역사</a:t>
            </a:r>
            <a:endParaRPr lang="en-US" altLang="ko-KR" sz="2400" dirty="0"/>
          </a:p>
          <a:p>
            <a:pPr marL="400050" indent="-4000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dirty="0"/>
              <a:t>한미동맹의 중요성</a:t>
            </a:r>
            <a:endParaRPr lang="en-US" altLang="ko-KR" sz="2400" dirty="0"/>
          </a:p>
          <a:p>
            <a:pPr marL="400050" indent="-4000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dirty="0"/>
              <a:t>미래지향적 한미동맹</a:t>
            </a:r>
            <a:endParaRPr lang="en-US" altLang="ko-KR" sz="2400" dirty="0"/>
          </a:p>
          <a:p>
            <a:pPr marL="400050" indent="-4000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dirty="0"/>
              <a:t>결론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0FFFCD8D-A492-4667-A240-02E0FD7440FB}"/>
              </a:ext>
            </a:extLst>
          </p:cNvPr>
          <p:cNvCxnSpPr/>
          <p:nvPr/>
        </p:nvCxnSpPr>
        <p:spPr>
          <a:xfrm>
            <a:off x="4028363" y="5227092"/>
            <a:ext cx="398287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768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C007CEC-D9F8-48D1-9D56-DEA03E3B912E}"/>
              </a:ext>
            </a:extLst>
          </p:cNvPr>
          <p:cNvSpPr/>
          <p:nvPr/>
        </p:nvSpPr>
        <p:spPr>
          <a:xfrm>
            <a:off x="0" y="0"/>
            <a:ext cx="12192000" cy="11327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FA9C3A-D930-4D51-9089-D0C5CBF99539}"/>
              </a:ext>
            </a:extLst>
          </p:cNvPr>
          <p:cNvSpPr txBox="1"/>
          <p:nvPr/>
        </p:nvSpPr>
        <p:spPr>
          <a:xfrm>
            <a:off x="225287" y="304772"/>
            <a:ext cx="271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한미동맹의 역사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FD06A42D-6895-47A1-B0B7-2155ED060A6D}"/>
              </a:ext>
            </a:extLst>
          </p:cNvPr>
          <p:cNvGrpSpPr/>
          <p:nvPr/>
        </p:nvGrpSpPr>
        <p:grpSpPr>
          <a:xfrm>
            <a:off x="604327" y="1374043"/>
            <a:ext cx="10983346" cy="3553321"/>
            <a:chOff x="604327" y="1374043"/>
            <a:chExt cx="10983346" cy="3553321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8FEFF31F-B9E9-4F9F-A002-EFA09F6A0D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327" y="2378468"/>
              <a:ext cx="2760976" cy="233238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01600" cap="sq">
              <a:solidFill>
                <a:srgbClr val="FDFDFD"/>
              </a:solidFill>
              <a:miter lim="800000"/>
            </a:ln>
            <a:effectLst>
              <a:outerShdw blurRad="57150" dist="37500" dir="7560000" sy="98000" kx="110000" ky="200000" algn="tl" rotWithShape="0">
                <a:srgbClr val="000000">
                  <a:alpha val="20000"/>
                </a:srgbClr>
              </a:outerShdw>
            </a:effectLst>
            <a:scene3d>
              <a:camera prst="perspectiveRelaxed">
                <a:rot lat="18960000" lon="0" rev="0"/>
              </a:camera>
              <a:lightRig rig="twoPt" dir="t">
                <a:rot lat="0" lon="0" rev="7200000"/>
              </a:lightRig>
            </a:scene3d>
            <a:sp3d prstMaterial="matte">
              <a:bevelT w="22860" h="12700"/>
              <a:contourClr>
                <a:srgbClr val="FFFFFF"/>
              </a:contourClr>
            </a:sp3d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977D9D8A-7929-4D7C-B80A-B290D978AF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9153" y="1374043"/>
              <a:ext cx="3971928" cy="3553321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54405D57-969A-449D-BB81-4508781B08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4931" y="2438400"/>
              <a:ext cx="3162742" cy="221830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01600" cap="sq">
              <a:solidFill>
                <a:srgbClr val="FDFDFD"/>
              </a:solidFill>
              <a:miter lim="800000"/>
            </a:ln>
            <a:effectLst>
              <a:outerShdw blurRad="57150" dist="37500" dir="7560000" sy="98000" kx="110000" ky="200000" algn="tl" rotWithShape="0">
                <a:srgbClr val="000000">
                  <a:alpha val="20000"/>
                </a:srgbClr>
              </a:outerShdw>
            </a:effectLst>
            <a:scene3d>
              <a:camera prst="perspectiveRelaxed">
                <a:rot lat="18960000" lon="0" rev="0"/>
              </a:camera>
              <a:lightRig rig="twoPt" dir="t">
                <a:rot lat="0" lon="0" rev="7200000"/>
              </a:lightRig>
            </a:scene3d>
            <a:sp3d prstMaterial="matte">
              <a:bevelT w="22860" h="12700"/>
              <a:contourClr>
                <a:srgbClr val="FFFFFF"/>
              </a:contourClr>
            </a:sp3d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5EFABD3D-CEC6-44DD-951F-E5410AF57C9A}"/>
              </a:ext>
            </a:extLst>
          </p:cNvPr>
          <p:cNvSpPr txBox="1"/>
          <p:nvPr/>
        </p:nvSpPr>
        <p:spPr>
          <a:xfrm>
            <a:off x="2164630" y="5287618"/>
            <a:ext cx="7460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/>
              <a:t>“</a:t>
            </a:r>
            <a:r>
              <a:rPr lang="ko-KR" altLang="en-US" sz="3200" b="1" dirty="0"/>
              <a:t>언제부터 시작이 되었을까</a:t>
            </a:r>
            <a:r>
              <a:rPr lang="en-US" altLang="ko-KR" sz="3200" b="1" dirty="0"/>
              <a:t>?”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67055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C9A26E7-0590-41C0-BE19-F93B4849CFAF}"/>
              </a:ext>
            </a:extLst>
          </p:cNvPr>
          <p:cNvSpPr/>
          <p:nvPr/>
        </p:nvSpPr>
        <p:spPr>
          <a:xfrm>
            <a:off x="0" y="6406"/>
            <a:ext cx="12192000" cy="11327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7F981B-3E3C-4E76-8D7B-9F28AE361D32}"/>
              </a:ext>
            </a:extLst>
          </p:cNvPr>
          <p:cNvSpPr txBox="1"/>
          <p:nvPr/>
        </p:nvSpPr>
        <p:spPr>
          <a:xfrm>
            <a:off x="225287" y="304772"/>
            <a:ext cx="271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한미동맹의 역사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9D6BF26-D6E9-4EF0-BD75-7F727DAB7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79" y="2107097"/>
            <a:ext cx="4557015" cy="299254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4D1F0E24-63FF-4B35-BF39-966E25696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0226" y="1445745"/>
            <a:ext cx="5393523" cy="469001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altLang="ko-KR" sz="2400" b="1" dirty="0">
                <a:ea typeface="문체부 제목 돋음체" panose="020B0609000101010101" pitchFamily="49" charset="-127"/>
              </a:rPr>
              <a:t> </a:t>
            </a:r>
            <a:r>
              <a:rPr lang="ko-KR" altLang="en-US" sz="2400" b="1" dirty="0">
                <a:ea typeface="문체부 제목 돋음체" panose="020B0609000101010101" pitchFamily="49" charset="-127"/>
              </a:rPr>
              <a:t>안전과 생존이 보장되지 않았던 휴전</a:t>
            </a:r>
            <a:endParaRPr lang="en-US" altLang="ko-KR" sz="2400" b="1" dirty="0">
              <a:ea typeface="문체부 제목 돋음체" panose="020B0609000101010101" pitchFamily="49" charset="-127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ko-KR" sz="2400" b="1" dirty="0">
              <a:ea typeface="문체부 제목 돋음체" panose="020B0609000101010101" pitchFamily="49" charset="-127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ko-KR" sz="2400" b="1" dirty="0">
                <a:ea typeface="문체부 제목 돋음체" panose="020B0609000101010101" pitchFamily="49" charset="-127"/>
              </a:rPr>
              <a:t> </a:t>
            </a:r>
            <a:r>
              <a:rPr lang="ko-KR" altLang="en-US" sz="2400" b="1" dirty="0">
                <a:ea typeface="문체부 제목 돋음체" panose="020B0609000101010101" pitchFamily="49" charset="-127"/>
              </a:rPr>
              <a:t>이승만 대통령은 </a:t>
            </a:r>
            <a:r>
              <a:rPr lang="en-US" altLang="ko-KR" sz="24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‘</a:t>
            </a:r>
            <a:r>
              <a:rPr lang="ko-KR" altLang="en-US" sz="24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한</a:t>
            </a:r>
            <a:r>
              <a:rPr lang="en-US" altLang="ko-KR" sz="24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.</a:t>
            </a:r>
            <a:r>
              <a:rPr lang="ko-KR" altLang="en-US" sz="24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미 상호방위조약</a:t>
            </a:r>
            <a:r>
              <a:rPr lang="en-US" altLang="ko-KR" sz="2400" b="1" dirty="0">
                <a:ea typeface="문체부 제목 돋음체" panose="020B0609000101010101" pitchFamily="49" charset="-127"/>
              </a:rPr>
              <a:t>’</a:t>
            </a:r>
            <a:r>
              <a:rPr lang="ko-KR" altLang="en-US" sz="2400" b="1" dirty="0">
                <a:ea typeface="문체부 제목 돋음체" panose="020B0609000101010101" pitchFamily="49" charset="-127"/>
              </a:rPr>
              <a:t>을 주장</a:t>
            </a:r>
            <a:endParaRPr lang="en-US" altLang="ko-KR" sz="2400" b="1" dirty="0">
              <a:ea typeface="문체부 제목 돋음체" panose="020B0609000101010101" pitchFamily="49" charset="-127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ko-KR" sz="2400" b="1" dirty="0">
              <a:ea typeface="문체부 제목 돋음체" panose="020B0609000101010101" pitchFamily="49" charset="-127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ko-KR" altLang="en-US" sz="2400" b="1" dirty="0">
                <a:ea typeface="문체부 제목 돋음체" panose="020B0609000101010101" pitchFamily="49" charset="-127"/>
              </a:rPr>
              <a:t>반공포로 석방 등의 조치로 </a:t>
            </a:r>
            <a:r>
              <a:rPr lang="en-US" altLang="ko-KR" sz="2400" b="1" dirty="0">
                <a:ea typeface="문체부 제목 돋음체" panose="020B0609000101010101" pitchFamily="49" charset="-127"/>
              </a:rPr>
              <a:t>‘</a:t>
            </a:r>
            <a:r>
              <a:rPr lang="ko-KR" altLang="en-US" sz="2400" b="1" dirty="0">
                <a:ea typeface="문체부 제목 돋음체" panose="020B0609000101010101" pitchFamily="49" charset="-127"/>
              </a:rPr>
              <a:t>미국과의 갈등 발생</a:t>
            </a:r>
            <a:r>
              <a:rPr lang="en-US" altLang="ko-KR" sz="2400" b="1" dirty="0">
                <a:ea typeface="문체부 제목 돋음체" panose="020B0609000101010101" pitchFamily="49" charset="-127"/>
              </a:rPr>
              <a:t>’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altLang="ko-KR" sz="2400" b="1" dirty="0">
              <a:ea typeface="문체부 제목 돋음체" panose="020B0609000101010101" pitchFamily="49" charset="-127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ko-KR" sz="2400" b="1" dirty="0">
                <a:ea typeface="문체부 제목 돋음체" panose="020B0609000101010101" pitchFamily="49" charset="-127"/>
              </a:rPr>
              <a:t> 1953</a:t>
            </a:r>
            <a:r>
              <a:rPr lang="ko-KR" altLang="en-US" sz="2400" b="1" dirty="0">
                <a:ea typeface="문체부 제목 돋음체" panose="020B0609000101010101" pitchFamily="49" charset="-127"/>
              </a:rPr>
              <a:t>년</a:t>
            </a:r>
            <a:r>
              <a:rPr lang="en-US" altLang="ko-KR" sz="2400" b="1" dirty="0">
                <a:ea typeface="문체부 제목 돋음체" panose="020B0609000101010101" pitchFamily="49" charset="-127"/>
              </a:rPr>
              <a:t> 10</a:t>
            </a:r>
            <a:r>
              <a:rPr lang="ko-KR" altLang="en-US" sz="2400" b="1" dirty="0">
                <a:ea typeface="문체부 제목 돋음체" panose="020B0609000101010101" pitchFamily="49" charset="-127"/>
              </a:rPr>
              <a:t>월 </a:t>
            </a:r>
            <a:r>
              <a:rPr lang="en-US" altLang="ko-KR" sz="2400" b="1" dirty="0">
                <a:ea typeface="문체부 제목 돋음체" panose="020B0609000101010101" pitchFamily="49" charset="-127"/>
              </a:rPr>
              <a:t>1</a:t>
            </a:r>
            <a:r>
              <a:rPr lang="ko-KR" altLang="en-US" sz="2400" b="1" dirty="0">
                <a:ea typeface="문체부 제목 돋음체" panose="020B0609000101010101" pitchFamily="49" charset="-127"/>
              </a:rPr>
              <a:t>일 </a:t>
            </a:r>
            <a:r>
              <a:rPr lang="en-US" altLang="ko-KR" sz="2400" b="1" dirty="0">
                <a:ea typeface="문체부 제목 돋음체" panose="020B0609000101010101" pitchFamily="49" charset="-127"/>
              </a:rPr>
              <a:t>‘</a:t>
            </a:r>
            <a:r>
              <a:rPr lang="ko-KR" altLang="en-US" sz="24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한미상호방위조약</a:t>
            </a:r>
            <a:r>
              <a:rPr lang="ko-KR" altLang="en-US" sz="2400" b="1" dirty="0">
                <a:ea typeface="문체부 제목 돋음체" panose="020B0609000101010101" pitchFamily="49" charset="-127"/>
              </a:rPr>
              <a:t> 조인</a:t>
            </a:r>
            <a:r>
              <a:rPr lang="en-US" altLang="ko-KR" sz="2400" b="1" dirty="0">
                <a:ea typeface="문체부 제목 돋음체" panose="020B0609000101010101" pitchFamily="49" charset="-127"/>
              </a:rPr>
              <a:t>’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altLang="ko-KR" sz="2400" b="1" dirty="0">
              <a:ea typeface="문체부 제목 돋음체" panose="020B0609000101010101" pitchFamily="49" charset="-127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ko-KR" sz="36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1954</a:t>
            </a:r>
            <a:r>
              <a:rPr lang="ko-KR" altLang="en-US" sz="36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년 </a:t>
            </a:r>
            <a:r>
              <a:rPr lang="en-US" altLang="ko-KR" sz="36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11</a:t>
            </a:r>
            <a:r>
              <a:rPr lang="ko-KR" altLang="en-US" sz="36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월 </a:t>
            </a:r>
            <a:r>
              <a:rPr lang="en-US" altLang="ko-KR" sz="36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17</a:t>
            </a:r>
            <a:r>
              <a:rPr lang="ko-KR" altLang="en-US" sz="36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일 공식 발효</a:t>
            </a:r>
          </a:p>
          <a:p>
            <a:pPr marL="0" indent="0">
              <a:buNone/>
            </a:pPr>
            <a:endParaRPr lang="ko-KR" altLang="en-US" b="1" dirty="0"/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615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C0387C1-5362-43D2-96FB-D9CE5D5C3761}"/>
              </a:ext>
            </a:extLst>
          </p:cNvPr>
          <p:cNvSpPr/>
          <p:nvPr/>
        </p:nvSpPr>
        <p:spPr>
          <a:xfrm>
            <a:off x="0" y="0"/>
            <a:ext cx="12192000" cy="11327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AAEB25-BB16-403F-8F4A-E8112194F00C}"/>
              </a:ext>
            </a:extLst>
          </p:cNvPr>
          <p:cNvSpPr txBox="1"/>
          <p:nvPr/>
        </p:nvSpPr>
        <p:spPr>
          <a:xfrm>
            <a:off x="225287" y="304772"/>
            <a:ext cx="9316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한미동맹의 중요성 </a:t>
            </a:r>
            <a:r>
              <a:rPr lang="en-US" altLang="ko-KR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– </a:t>
            </a:r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전쟁 억제력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7765C5A-1FBC-4604-9AC3-580612996CF3}"/>
              </a:ext>
            </a:extLst>
          </p:cNvPr>
          <p:cNvSpPr/>
          <p:nvPr/>
        </p:nvSpPr>
        <p:spPr>
          <a:xfrm>
            <a:off x="357629" y="2207804"/>
            <a:ext cx="11092250" cy="4242692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B6FA9C6F-E643-4D47-ABE4-D241284EA243}"/>
              </a:ext>
            </a:extLst>
          </p:cNvPr>
          <p:cNvGrpSpPr/>
          <p:nvPr/>
        </p:nvGrpSpPr>
        <p:grpSpPr>
          <a:xfrm>
            <a:off x="357628" y="1409692"/>
            <a:ext cx="667702" cy="409182"/>
            <a:chOff x="335207" y="1517987"/>
            <a:chExt cx="667702" cy="409182"/>
          </a:xfrm>
        </p:grpSpPr>
        <p:sp>
          <p:nvSpPr>
            <p:cNvPr id="8" name="평행 사변형 7">
              <a:extLst>
                <a:ext uri="{FF2B5EF4-FFF2-40B4-BE49-F238E27FC236}">
                  <a16:creationId xmlns:a16="http://schemas.microsoft.com/office/drawing/2014/main" id="{762DA9D0-5753-4D22-B188-A20BECA6DF9A}"/>
                </a:ext>
              </a:extLst>
            </p:cNvPr>
            <p:cNvSpPr/>
            <p:nvPr/>
          </p:nvSpPr>
          <p:spPr>
            <a:xfrm>
              <a:off x="625719" y="1629989"/>
              <a:ext cx="377190" cy="297180"/>
            </a:xfrm>
            <a:prstGeom prst="parallelogram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평행 사변형 8">
              <a:extLst>
                <a:ext uri="{FF2B5EF4-FFF2-40B4-BE49-F238E27FC236}">
                  <a16:creationId xmlns:a16="http://schemas.microsoft.com/office/drawing/2014/main" id="{7E50ADDF-D520-4530-8C4B-65104B6C95D4}"/>
                </a:ext>
              </a:extLst>
            </p:cNvPr>
            <p:cNvSpPr/>
            <p:nvPr/>
          </p:nvSpPr>
          <p:spPr>
            <a:xfrm flipH="1" flipV="1">
              <a:off x="335207" y="1517987"/>
              <a:ext cx="377190" cy="297180"/>
            </a:xfrm>
            <a:prstGeom prst="parallelogram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357F2EF-681B-429F-9B2D-87BACD0902C4}"/>
              </a:ext>
            </a:extLst>
          </p:cNvPr>
          <p:cNvSpPr txBox="1"/>
          <p:nvPr/>
        </p:nvSpPr>
        <p:spPr>
          <a:xfrm>
            <a:off x="1315842" y="1490580"/>
            <a:ext cx="1868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전쟁 억제력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A9F8D82-614B-4EF2-AA93-BEAE931A9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21" y="3067763"/>
            <a:ext cx="2722236" cy="229965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24FCB205-0E3C-4F36-9214-CF6266A04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7883" y="3166460"/>
            <a:ext cx="7230650" cy="2922901"/>
          </a:xfrm>
        </p:spPr>
        <p:txBody>
          <a:bodyPr>
            <a:normAutofit/>
          </a:bodyPr>
          <a:lstStyle/>
          <a:p>
            <a:r>
              <a:rPr lang="ko-KR" altLang="en-US" sz="2000" b="1" dirty="0"/>
              <a:t>세계에서 가장 군사력이 강력한 </a:t>
            </a:r>
            <a:r>
              <a:rPr lang="ko-KR" altLang="en-US" sz="2000" b="1" dirty="0">
                <a:solidFill>
                  <a:srgbClr val="FF0000"/>
                </a:solidFill>
              </a:rPr>
              <a:t>미국의 지원 보장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ko-KR" sz="2000" b="1" dirty="0"/>
          </a:p>
          <a:p>
            <a:r>
              <a:rPr lang="ko-KR" altLang="en-US" sz="2000" b="1" dirty="0"/>
              <a:t>한반도 상공을 감시하는 </a:t>
            </a:r>
            <a:r>
              <a:rPr lang="ko-KR" altLang="en-US" sz="2000" b="1" dirty="0">
                <a:solidFill>
                  <a:srgbClr val="FF0000"/>
                </a:solidFill>
              </a:rPr>
              <a:t>위성과 정찰기로 북한군 실시간 파악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endParaRPr lang="en-US" altLang="ko-KR" sz="2000" b="1" dirty="0"/>
          </a:p>
          <a:p>
            <a:r>
              <a:rPr lang="ko-KR" altLang="en-US" sz="2000" b="1" dirty="0"/>
              <a:t>연합연습을 통해 우리 </a:t>
            </a:r>
            <a:r>
              <a:rPr lang="ko-KR" altLang="en-US" sz="2000" b="1" dirty="0">
                <a:solidFill>
                  <a:srgbClr val="FF0000"/>
                </a:solidFill>
              </a:rPr>
              <a:t>군의 전투능력을 지속적으로 증강</a:t>
            </a:r>
          </a:p>
        </p:txBody>
      </p:sp>
    </p:spTree>
    <p:extLst>
      <p:ext uri="{BB962C8B-B14F-4D97-AF65-F5344CB8AC3E}">
        <p14:creationId xmlns:p14="http://schemas.microsoft.com/office/powerpoint/2010/main" val="274073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40EEF56-C831-419F-8F2C-1E5695DA1CE0}"/>
              </a:ext>
            </a:extLst>
          </p:cNvPr>
          <p:cNvSpPr/>
          <p:nvPr/>
        </p:nvSpPr>
        <p:spPr>
          <a:xfrm>
            <a:off x="0" y="0"/>
            <a:ext cx="12192000" cy="11327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807FF8-AB5C-4BA1-8208-12FFEBB1D756}"/>
              </a:ext>
            </a:extLst>
          </p:cNvPr>
          <p:cNvSpPr txBox="1"/>
          <p:nvPr/>
        </p:nvSpPr>
        <p:spPr>
          <a:xfrm>
            <a:off x="225287" y="304772"/>
            <a:ext cx="9316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한미동맹의 중요성 </a:t>
            </a:r>
            <a:r>
              <a:rPr lang="en-US" altLang="ko-KR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– </a:t>
            </a:r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경제 발전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014E6D4-A675-48E9-AC0A-35B1814308AC}"/>
              </a:ext>
            </a:extLst>
          </p:cNvPr>
          <p:cNvGrpSpPr/>
          <p:nvPr/>
        </p:nvGrpSpPr>
        <p:grpSpPr>
          <a:xfrm>
            <a:off x="357628" y="1409692"/>
            <a:ext cx="667702" cy="409182"/>
            <a:chOff x="335207" y="1517987"/>
            <a:chExt cx="667702" cy="409182"/>
          </a:xfrm>
        </p:grpSpPr>
        <p:sp>
          <p:nvSpPr>
            <p:cNvPr id="7" name="평행 사변형 6">
              <a:extLst>
                <a:ext uri="{FF2B5EF4-FFF2-40B4-BE49-F238E27FC236}">
                  <a16:creationId xmlns:a16="http://schemas.microsoft.com/office/drawing/2014/main" id="{9F8AC524-5725-45F0-AE8F-E924F9CDF854}"/>
                </a:ext>
              </a:extLst>
            </p:cNvPr>
            <p:cNvSpPr/>
            <p:nvPr/>
          </p:nvSpPr>
          <p:spPr>
            <a:xfrm>
              <a:off x="625719" y="1629989"/>
              <a:ext cx="377190" cy="297180"/>
            </a:xfrm>
            <a:prstGeom prst="parallelogram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평행 사변형 7">
              <a:extLst>
                <a:ext uri="{FF2B5EF4-FFF2-40B4-BE49-F238E27FC236}">
                  <a16:creationId xmlns:a16="http://schemas.microsoft.com/office/drawing/2014/main" id="{B85831A5-5EA2-4E5B-819C-2991C848F878}"/>
                </a:ext>
              </a:extLst>
            </p:cNvPr>
            <p:cNvSpPr/>
            <p:nvPr/>
          </p:nvSpPr>
          <p:spPr>
            <a:xfrm flipH="1" flipV="1">
              <a:off x="335207" y="1517987"/>
              <a:ext cx="377190" cy="297180"/>
            </a:xfrm>
            <a:prstGeom prst="parallelogram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0DBB7C1-F09F-4E35-8A03-F6EA4510EECF}"/>
              </a:ext>
            </a:extLst>
          </p:cNvPr>
          <p:cNvSpPr txBox="1"/>
          <p:nvPr/>
        </p:nvSpPr>
        <p:spPr>
          <a:xfrm>
            <a:off x="1315842" y="1490580"/>
            <a:ext cx="1868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경제 발전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D5F25AF-3097-4146-AD8C-41D98D719346}"/>
              </a:ext>
            </a:extLst>
          </p:cNvPr>
          <p:cNvSpPr/>
          <p:nvPr/>
        </p:nvSpPr>
        <p:spPr>
          <a:xfrm>
            <a:off x="357629" y="2207804"/>
            <a:ext cx="11092250" cy="4242692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C22042E0-2F43-4C0D-A8D4-25681C67F4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0" y="2934952"/>
            <a:ext cx="3009460" cy="26075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DE2B2A95-E0CD-4351-A499-E709452FB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8589" y="3025360"/>
            <a:ext cx="7436001" cy="260758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ko-KR" sz="2000" b="1" dirty="0"/>
              <a:t>6.25</a:t>
            </a:r>
            <a:r>
              <a:rPr lang="ko-KR" altLang="en-US" sz="2000" b="1" dirty="0"/>
              <a:t>전쟁 직후 엄청난 </a:t>
            </a:r>
            <a:r>
              <a:rPr lang="ko-KR" altLang="en-US" sz="2000" b="1" dirty="0">
                <a:solidFill>
                  <a:srgbClr val="FF0000"/>
                </a:solidFill>
              </a:rPr>
              <a:t>경제성장</a:t>
            </a:r>
            <a:r>
              <a:rPr lang="ko-KR" altLang="en-US" sz="2000" b="1" dirty="0"/>
              <a:t>을 하는 데에 많은 기여를 함</a:t>
            </a:r>
            <a:endParaRPr lang="en-US" altLang="ko-KR" sz="2000" b="1" dirty="0"/>
          </a:p>
          <a:p>
            <a:pPr>
              <a:buFont typeface="Wingdings" panose="05000000000000000000" pitchFamily="2" charset="2"/>
              <a:buChar char="§"/>
            </a:pPr>
            <a:endParaRPr lang="en-US" altLang="ko-KR" sz="20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ko-KR" altLang="en-US" sz="2000" b="1" dirty="0"/>
              <a:t>주한미군의 </a:t>
            </a:r>
            <a:r>
              <a:rPr lang="en-US" altLang="ko-KR" sz="2000" b="1" dirty="0"/>
              <a:t>200</a:t>
            </a:r>
            <a:r>
              <a:rPr lang="ko-KR" altLang="en-US" sz="2000" b="1" dirty="0"/>
              <a:t>억 달러에 준하는 군사력은 우리의 </a:t>
            </a:r>
            <a:r>
              <a:rPr lang="ko-KR" altLang="en-US" sz="2000" b="1" dirty="0">
                <a:solidFill>
                  <a:srgbClr val="FF0000"/>
                </a:solidFill>
              </a:rPr>
              <a:t>안보비용 절감</a:t>
            </a:r>
            <a:r>
              <a:rPr lang="ko-KR" altLang="en-US" sz="2000" b="1" dirty="0"/>
              <a:t>에 도움이 됨</a:t>
            </a:r>
            <a:endParaRPr lang="en-US" altLang="ko-KR" sz="2000" b="1" dirty="0"/>
          </a:p>
          <a:p>
            <a:pPr>
              <a:buFont typeface="Wingdings" panose="05000000000000000000" pitchFamily="2" charset="2"/>
              <a:buChar char="§"/>
            </a:pPr>
            <a:endParaRPr lang="en-US" altLang="ko-KR" sz="2000" b="1" dirty="0" err="1"/>
          </a:p>
          <a:p>
            <a:pPr>
              <a:buFont typeface="Wingdings" panose="05000000000000000000" pitchFamily="2" charset="2"/>
              <a:buChar char="§"/>
            </a:pPr>
            <a:r>
              <a:rPr lang="ko-KR" altLang="en-US" sz="2000" b="1" dirty="0"/>
              <a:t>안정적인 국방력은 </a:t>
            </a:r>
            <a:r>
              <a:rPr lang="ko-KR" altLang="en-US" sz="2000" b="1" dirty="0">
                <a:solidFill>
                  <a:srgbClr val="FF0000"/>
                </a:solidFill>
              </a:rPr>
              <a:t>해외로부터 투자</a:t>
            </a:r>
            <a:r>
              <a:rPr lang="ko-KR" altLang="en-US" sz="2000" b="1" dirty="0"/>
              <a:t>를 받을 때 살펴보는 요소</a:t>
            </a:r>
            <a:r>
              <a:rPr lang="ko-KR" altLang="en-US" sz="1600" dirty="0"/>
              <a:t>    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27066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FA96560-321F-4DAB-BE50-9D608CE58661}"/>
              </a:ext>
            </a:extLst>
          </p:cNvPr>
          <p:cNvSpPr/>
          <p:nvPr/>
        </p:nvSpPr>
        <p:spPr>
          <a:xfrm>
            <a:off x="0" y="0"/>
            <a:ext cx="12192000" cy="11327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307B9-8877-4717-B132-5D948EEDAEF9}"/>
              </a:ext>
            </a:extLst>
          </p:cNvPr>
          <p:cNvSpPr txBox="1"/>
          <p:nvPr/>
        </p:nvSpPr>
        <p:spPr>
          <a:xfrm>
            <a:off x="225287" y="304772"/>
            <a:ext cx="9316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한미동맹의 중요성 </a:t>
            </a:r>
            <a:r>
              <a:rPr lang="en-US" altLang="ko-KR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– </a:t>
            </a:r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동북 아시아의 평화 유지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4412047F-5C90-42DE-AF8B-E5A01CA4B8B9}"/>
              </a:ext>
            </a:extLst>
          </p:cNvPr>
          <p:cNvGrpSpPr/>
          <p:nvPr/>
        </p:nvGrpSpPr>
        <p:grpSpPr>
          <a:xfrm>
            <a:off x="357628" y="1409692"/>
            <a:ext cx="667702" cy="409182"/>
            <a:chOff x="335207" y="1517987"/>
            <a:chExt cx="667702" cy="409182"/>
          </a:xfrm>
        </p:grpSpPr>
        <p:sp>
          <p:nvSpPr>
            <p:cNvPr id="7" name="평행 사변형 6">
              <a:extLst>
                <a:ext uri="{FF2B5EF4-FFF2-40B4-BE49-F238E27FC236}">
                  <a16:creationId xmlns:a16="http://schemas.microsoft.com/office/drawing/2014/main" id="{58CB60D4-87A7-4298-96CD-FD5B46C3FA18}"/>
                </a:ext>
              </a:extLst>
            </p:cNvPr>
            <p:cNvSpPr/>
            <p:nvPr/>
          </p:nvSpPr>
          <p:spPr>
            <a:xfrm>
              <a:off x="625719" y="1629989"/>
              <a:ext cx="377190" cy="297180"/>
            </a:xfrm>
            <a:prstGeom prst="parallelogram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평행 사변형 7">
              <a:extLst>
                <a:ext uri="{FF2B5EF4-FFF2-40B4-BE49-F238E27FC236}">
                  <a16:creationId xmlns:a16="http://schemas.microsoft.com/office/drawing/2014/main" id="{12FDFA00-4155-4828-9E85-BFC5EBF1318A}"/>
                </a:ext>
              </a:extLst>
            </p:cNvPr>
            <p:cNvSpPr/>
            <p:nvPr/>
          </p:nvSpPr>
          <p:spPr>
            <a:xfrm flipH="1" flipV="1">
              <a:off x="335207" y="1517987"/>
              <a:ext cx="377190" cy="297180"/>
            </a:xfrm>
            <a:prstGeom prst="parallelogram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9795ED38-9A1D-47AA-9099-48EB8A39C91B}"/>
              </a:ext>
            </a:extLst>
          </p:cNvPr>
          <p:cNvSpPr txBox="1"/>
          <p:nvPr/>
        </p:nvSpPr>
        <p:spPr>
          <a:xfrm>
            <a:off x="1315842" y="1490580"/>
            <a:ext cx="1868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평화유지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3D92F336-6125-46EB-B0CA-40B7E5A7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44" y="1933841"/>
            <a:ext cx="10972980" cy="4488540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3285640E-EFB4-45B9-8D56-2A439F7D5735}"/>
              </a:ext>
            </a:extLst>
          </p:cNvPr>
          <p:cNvSpPr/>
          <p:nvPr/>
        </p:nvSpPr>
        <p:spPr>
          <a:xfrm>
            <a:off x="308677" y="2176691"/>
            <a:ext cx="36642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동북아시아에는 중국</a:t>
            </a:r>
            <a:r>
              <a:rPr lang="en-US" altLang="ko-KR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일본</a:t>
            </a:r>
            <a:r>
              <a:rPr lang="en-US" altLang="ko-KR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, </a:t>
            </a:r>
            <a:r>
              <a:rPr lang="ko-KR" altLang="en-US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러시아 한국 등 군사적</a:t>
            </a:r>
            <a:r>
              <a:rPr lang="en-US" altLang="ko-KR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.</a:t>
            </a:r>
            <a:r>
              <a:rPr lang="ko-KR" altLang="en-US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경제적으로 힘있는 국가들</a:t>
            </a:r>
            <a:endParaRPr lang="en-US" altLang="ko-KR" b="1" dirty="0">
              <a:solidFill>
                <a:srgbClr val="FF0000"/>
              </a:solidFill>
              <a:ea typeface="문체부 제목 돋음체" panose="020B0609000101010101" pitchFamily="49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5D44DAE-A462-40C7-BEC4-B0F84DA40C93}"/>
              </a:ext>
            </a:extLst>
          </p:cNvPr>
          <p:cNvSpPr/>
          <p:nvPr/>
        </p:nvSpPr>
        <p:spPr>
          <a:xfrm>
            <a:off x="546223" y="4848143"/>
            <a:ext cx="2945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중국은 항공모함을 보유하고 전력을 과시하려고 </a:t>
            </a:r>
            <a:r>
              <a:rPr lang="ko-KR" altLang="en-US" sz="2400" b="1" dirty="0">
                <a:solidFill>
                  <a:srgbClr val="FF0000"/>
                </a:solidFill>
              </a:rPr>
              <a:t>함</a:t>
            </a:r>
            <a:endParaRPr lang="en-US" altLang="ko-KR" sz="2400" b="1" dirty="0">
              <a:solidFill>
                <a:srgbClr val="FF0000"/>
              </a:solidFill>
            </a:endParaRPr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F6F4402D-7C37-44C4-9F64-00B0065E65BC}"/>
              </a:ext>
            </a:extLst>
          </p:cNvPr>
          <p:cNvCxnSpPr>
            <a:cxnSpLocks/>
          </p:cNvCxnSpPr>
          <p:nvPr/>
        </p:nvCxnSpPr>
        <p:spPr>
          <a:xfrm flipV="1">
            <a:off x="1885687" y="4343386"/>
            <a:ext cx="133408" cy="48040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CD08027-E2C8-4449-81C4-EA0A2D255709}"/>
              </a:ext>
            </a:extLst>
          </p:cNvPr>
          <p:cNvSpPr/>
          <p:nvPr/>
        </p:nvSpPr>
        <p:spPr>
          <a:xfrm>
            <a:off x="7053804" y="4823792"/>
            <a:ext cx="3292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  <a:latin typeface="Gill Sans Ultra Bold" panose="020B0A02020104020203" pitchFamily="34" charset="0"/>
              </a:rPr>
              <a:t>일본은 자위대 증강과 정규군화 등의 행동</a:t>
            </a:r>
            <a:endParaRPr lang="en-US" altLang="ko-KR" sz="2000" b="1" dirty="0">
              <a:solidFill>
                <a:srgbClr val="FF0000"/>
              </a:solidFill>
              <a:latin typeface="Gill Sans Ultra Bold" panose="020B0A02020104020203" pitchFamily="34" charset="0"/>
            </a:endParaRPr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A662E25A-F044-4BB1-A539-D8E02AA0F030}"/>
              </a:ext>
            </a:extLst>
          </p:cNvPr>
          <p:cNvCxnSpPr>
            <a:cxnSpLocks/>
          </p:cNvCxnSpPr>
          <p:nvPr/>
        </p:nvCxnSpPr>
        <p:spPr>
          <a:xfrm flipH="1" flipV="1">
            <a:off x="8295861" y="4343386"/>
            <a:ext cx="337470" cy="48040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4F53A6F-9C86-4258-BA90-9A3D70D39C70}"/>
              </a:ext>
            </a:extLst>
          </p:cNvPr>
          <p:cNvSpPr/>
          <p:nvPr/>
        </p:nvSpPr>
        <p:spPr>
          <a:xfrm>
            <a:off x="3972903" y="2771298"/>
            <a:ext cx="32924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b="1">
                <a:solidFill>
                  <a:srgbClr val="FF0000"/>
                </a:solidFill>
                <a:latin typeface="Gill Sans Ultra Bold" panose="020B0A02020104020203" pitchFamily="34" charset="0"/>
              </a:rPr>
              <a:t>북한의 행보</a:t>
            </a:r>
            <a:endParaRPr lang="en-US" altLang="ko-KR" sz="2000" b="1" dirty="0">
              <a:solidFill>
                <a:srgbClr val="FF0000"/>
              </a:solidFill>
              <a:latin typeface="Gill Sans Ultra Bold" panose="020B0A02020104020203" pitchFamily="34" charset="0"/>
            </a:endParaRPr>
          </a:p>
        </p:txBody>
      </p:sp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B810F3EF-DAA6-4B1B-AD37-193A7DF6BE14}"/>
              </a:ext>
            </a:extLst>
          </p:cNvPr>
          <p:cNvCxnSpPr>
            <a:cxnSpLocks/>
          </p:cNvCxnSpPr>
          <p:nvPr/>
        </p:nvCxnSpPr>
        <p:spPr>
          <a:xfrm flipH="1">
            <a:off x="4952067" y="3249748"/>
            <a:ext cx="476781" cy="44413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4C3D5B9-9FAC-4EDE-B624-52FE4F88DEBF}"/>
              </a:ext>
            </a:extLst>
          </p:cNvPr>
          <p:cNvSpPr/>
          <p:nvPr/>
        </p:nvSpPr>
        <p:spPr>
          <a:xfrm>
            <a:off x="2380848" y="3629482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ko-KR" sz="2800" b="1" dirty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“</a:t>
            </a:r>
            <a:r>
              <a:rPr lang="ko-KR" altLang="en-US" sz="2800" b="1" dirty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한미동맹의 영향력이 약해지면 동북아 군사경쟁 대립이 격화될 것</a:t>
            </a:r>
            <a:r>
              <a:rPr lang="en-US" altLang="ko-KR" sz="2800" b="1" dirty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!!!”</a:t>
            </a:r>
            <a:endParaRPr lang="ko-KR" altLang="en-US" sz="2800" b="1" dirty="0">
              <a:solidFill>
                <a:srgbClr val="C0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4118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/>
      <p:bldP spid="25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FAD6FE3-EFC1-4057-8D12-0305AB3F7D08}"/>
              </a:ext>
            </a:extLst>
          </p:cNvPr>
          <p:cNvSpPr/>
          <p:nvPr/>
        </p:nvSpPr>
        <p:spPr>
          <a:xfrm>
            <a:off x="0" y="0"/>
            <a:ext cx="12192000" cy="11327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7E23A8-AC86-4706-BA0A-6D1155F32DFA}"/>
              </a:ext>
            </a:extLst>
          </p:cNvPr>
          <p:cNvSpPr txBox="1"/>
          <p:nvPr/>
        </p:nvSpPr>
        <p:spPr>
          <a:xfrm>
            <a:off x="225287" y="304772"/>
            <a:ext cx="9316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미래지향적 한미동맹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2B61017-73BD-4197-9192-363F87B8E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87" y="1786727"/>
            <a:ext cx="2934465" cy="18276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F5C54118-A081-4D84-A502-D189CB45447D}"/>
              </a:ext>
            </a:extLst>
          </p:cNvPr>
          <p:cNvSpPr/>
          <p:nvPr/>
        </p:nvSpPr>
        <p:spPr>
          <a:xfrm>
            <a:off x="3645154" y="1848501"/>
            <a:ext cx="8321559" cy="1417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/>
              <a:t>“2008</a:t>
            </a:r>
            <a:r>
              <a:rPr lang="ko-KR" altLang="en-US" sz="2000" b="1" dirty="0"/>
              <a:t>년 한미 정상회담에서 한미관계를 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sz="2000" b="1" dirty="0"/>
              <a:t>    ‘</a:t>
            </a:r>
            <a:r>
              <a:rPr lang="ko-KR" altLang="en-US" sz="2000" b="1" dirty="0">
                <a:solidFill>
                  <a:srgbClr val="FF0000"/>
                </a:solidFill>
              </a:rPr>
              <a:t>전통적 우호관계</a:t>
            </a:r>
            <a:r>
              <a:rPr lang="en-US" altLang="ko-KR" sz="2000" b="1" dirty="0">
                <a:solidFill>
                  <a:srgbClr val="FF0000"/>
                </a:solidFill>
              </a:rPr>
              <a:t>’</a:t>
            </a:r>
            <a:r>
              <a:rPr lang="ko-KR" altLang="en-US" sz="2000" b="1" dirty="0">
                <a:solidFill>
                  <a:srgbClr val="FF0000"/>
                </a:solidFill>
              </a:rPr>
              <a:t>에서 </a:t>
            </a:r>
            <a:r>
              <a:rPr lang="en-US" altLang="ko-KR" sz="2000" b="1" dirty="0">
                <a:solidFill>
                  <a:srgbClr val="FF0000"/>
                </a:solidFill>
              </a:rPr>
              <a:t>’21</a:t>
            </a:r>
            <a:r>
              <a:rPr lang="ko-KR" altLang="en-US" sz="2000" b="1" dirty="0">
                <a:solidFill>
                  <a:srgbClr val="FF0000"/>
                </a:solidFill>
              </a:rPr>
              <a:t>세기 전략동맹</a:t>
            </a:r>
            <a:r>
              <a:rPr lang="en-US" altLang="ko-KR" sz="2000" b="1" dirty="0">
                <a:solidFill>
                  <a:srgbClr val="FF0000"/>
                </a:solidFill>
              </a:rPr>
              <a:t>’</a:t>
            </a:r>
            <a:r>
              <a:rPr lang="ko-KR" altLang="en-US" sz="2000" b="1" dirty="0">
                <a:solidFill>
                  <a:srgbClr val="FF0000"/>
                </a:solidFill>
              </a:rPr>
              <a:t>으로 </a:t>
            </a:r>
            <a:r>
              <a:rPr lang="ko-KR" altLang="en-US" sz="2000" b="1" dirty="0"/>
              <a:t>격상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ko-KR" altLang="en-US" sz="2000" b="1" dirty="0"/>
              <a:t>단순한 군사동맹이 아닌 </a:t>
            </a:r>
            <a:r>
              <a:rPr lang="ko-KR" altLang="en-US" sz="2000" b="1" dirty="0">
                <a:solidFill>
                  <a:srgbClr val="FF0000"/>
                </a:solidFill>
              </a:rPr>
              <a:t>정치</a:t>
            </a:r>
            <a:r>
              <a:rPr lang="en-US" altLang="ko-KR" sz="2000" b="1" dirty="0">
                <a:solidFill>
                  <a:srgbClr val="FF0000"/>
                </a:solidFill>
              </a:rPr>
              <a:t>, </a:t>
            </a:r>
            <a:r>
              <a:rPr lang="ko-KR" altLang="en-US" sz="2000" b="1" dirty="0">
                <a:solidFill>
                  <a:srgbClr val="FF0000"/>
                </a:solidFill>
              </a:rPr>
              <a:t>경제</a:t>
            </a:r>
            <a:r>
              <a:rPr lang="en-US" altLang="ko-KR" sz="2000" b="1" dirty="0">
                <a:solidFill>
                  <a:srgbClr val="FF0000"/>
                </a:solidFill>
              </a:rPr>
              <a:t>, </a:t>
            </a:r>
            <a:r>
              <a:rPr lang="ko-KR" altLang="en-US" sz="2000" b="1" dirty="0">
                <a:solidFill>
                  <a:srgbClr val="FF0000"/>
                </a:solidFill>
              </a:rPr>
              <a:t>사회</a:t>
            </a:r>
            <a:r>
              <a:rPr lang="en-US" altLang="ko-KR" sz="2000" b="1" dirty="0">
                <a:solidFill>
                  <a:srgbClr val="FF0000"/>
                </a:solidFill>
              </a:rPr>
              <a:t>, </a:t>
            </a:r>
            <a:r>
              <a:rPr lang="ko-KR" altLang="en-US" sz="2000" b="1" dirty="0">
                <a:solidFill>
                  <a:srgbClr val="FF0000"/>
                </a:solidFill>
              </a:rPr>
              <a:t>문화를 포함하는 </a:t>
            </a:r>
            <a:r>
              <a:rPr lang="en-US" altLang="ko-KR" sz="2000" b="1" dirty="0">
                <a:solidFill>
                  <a:srgbClr val="FF0000"/>
                </a:solidFill>
              </a:rPr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포괄동맹</a:t>
            </a:r>
            <a:r>
              <a:rPr lang="en-US" altLang="ko-KR" sz="2000" b="1" dirty="0">
                <a:solidFill>
                  <a:srgbClr val="FF0000"/>
                </a:solidFill>
              </a:rPr>
              <a:t>’ 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77D1FE2-E4BB-4A3E-86A9-1DA274F2E6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31" y="4268345"/>
            <a:ext cx="2789321" cy="195395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5EC01FC4-B324-46A4-8C5F-D7BBBC73DD82}"/>
              </a:ext>
            </a:extLst>
          </p:cNvPr>
          <p:cNvSpPr/>
          <p:nvPr/>
        </p:nvSpPr>
        <p:spPr>
          <a:xfrm>
            <a:off x="3645154" y="4268345"/>
            <a:ext cx="7864675" cy="2033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/>
              <a:t>2009</a:t>
            </a:r>
            <a:r>
              <a:rPr lang="ko-KR" altLang="en-US" sz="2000" b="1" dirty="0"/>
              <a:t>년 </a:t>
            </a:r>
            <a:r>
              <a:rPr lang="en-US" altLang="ko-KR" sz="2000" b="1" dirty="0"/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한미동맹 공동비전</a:t>
            </a:r>
            <a:r>
              <a:rPr lang="en-US" altLang="ko-KR" sz="2000" b="1" dirty="0"/>
              <a:t>’ </a:t>
            </a:r>
            <a:r>
              <a:rPr lang="ko-KR" altLang="en-US" sz="2000" b="1" dirty="0"/>
              <a:t>채택</a:t>
            </a:r>
            <a:r>
              <a:rPr lang="en-US" altLang="ko-KR" sz="2000" b="1" dirty="0"/>
              <a:t>-</a:t>
            </a:r>
            <a:r>
              <a:rPr lang="ko-KR" altLang="en-US" sz="2000" b="1" dirty="0"/>
              <a:t>포괄적 전략동맹 구체화</a:t>
            </a:r>
            <a:endParaRPr lang="en-US" altLang="ko-KR" sz="2000" b="1" dirty="0"/>
          </a:p>
          <a:p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ko-KR" altLang="en-US" sz="2000" b="1" dirty="0"/>
              <a:t>자유민주주의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인권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시장경제 공동가치를 공유하는 </a:t>
            </a:r>
            <a:r>
              <a:rPr lang="en-US" altLang="ko-KR" sz="2000" b="1" dirty="0"/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가치동맹</a:t>
            </a:r>
            <a:r>
              <a:rPr lang="en-US" altLang="ko-KR" sz="2000" b="1" dirty="0"/>
              <a:t>’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/>
              <a:t>군사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외교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안보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경제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사회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문화를 포괄하는 </a:t>
            </a:r>
            <a:r>
              <a:rPr lang="en-US" altLang="ko-KR" sz="2000" b="1" dirty="0"/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신뢰동맹</a:t>
            </a:r>
            <a:r>
              <a:rPr lang="en-US" altLang="ko-KR" sz="2000" b="1" dirty="0">
                <a:solidFill>
                  <a:srgbClr val="FF0000"/>
                </a:solidFill>
              </a:rPr>
              <a:t>’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/>
              <a:t>동아시아와 세계평화</a:t>
            </a:r>
            <a:r>
              <a:rPr lang="en-US" altLang="ko-KR" sz="2000" b="1" dirty="0"/>
              <a:t>.</a:t>
            </a:r>
            <a:r>
              <a:rPr lang="ko-KR" altLang="en-US" sz="2000" b="1" dirty="0"/>
              <a:t>번영에 기여하는 </a:t>
            </a:r>
            <a:r>
              <a:rPr lang="en-US" altLang="ko-KR" sz="2000" b="1" dirty="0"/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평화구축동맹</a:t>
            </a:r>
            <a:r>
              <a:rPr lang="en-US" altLang="ko-KR" sz="2000" b="1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33960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4F425FF2-1376-4336-9646-4079AE68DC2A}"/>
              </a:ext>
            </a:extLst>
          </p:cNvPr>
          <p:cNvSpPr/>
          <p:nvPr/>
        </p:nvSpPr>
        <p:spPr>
          <a:xfrm>
            <a:off x="0" y="0"/>
            <a:ext cx="12192000" cy="11327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3526F8-E232-49B9-85E2-56EF0083103E}"/>
              </a:ext>
            </a:extLst>
          </p:cNvPr>
          <p:cNvSpPr txBox="1"/>
          <p:nvPr/>
        </p:nvSpPr>
        <p:spPr>
          <a:xfrm>
            <a:off x="225287" y="304772"/>
            <a:ext cx="9316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미래지향적 한미동맹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015E23B-1A9C-450E-9AA0-DC254FF5FF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206" y="1132764"/>
            <a:ext cx="4848902" cy="323895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DB710986-F8B9-4EE2-815A-0E0818067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27" y="4418175"/>
            <a:ext cx="11068730" cy="22206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ko-KR" sz="2000" b="1" dirty="0"/>
              <a:t>2013</a:t>
            </a:r>
            <a:r>
              <a:rPr lang="ko-KR" altLang="en-US" sz="2000" b="1" dirty="0"/>
              <a:t>년 한미동맹 </a:t>
            </a:r>
            <a:r>
              <a:rPr lang="en-US" altLang="ko-KR" sz="2000" b="1" dirty="0"/>
              <a:t>60</a:t>
            </a:r>
            <a:r>
              <a:rPr lang="ko-KR" altLang="en-US" sz="2000" b="1" dirty="0"/>
              <a:t>주년 기념 공동선언</a:t>
            </a:r>
            <a:endParaRPr lang="en-US" altLang="ko-KR" sz="2000" b="1" dirty="0"/>
          </a:p>
          <a:p>
            <a:pPr marL="0" indent="0">
              <a:buNone/>
            </a:pPr>
            <a:r>
              <a:rPr lang="en-US" altLang="ko-KR" sz="1800" b="1" dirty="0"/>
              <a:t>-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동맹의 발전과정과 안보</a:t>
            </a:r>
            <a:r>
              <a:rPr lang="en-US" altLang="ko-KR" sz="1800" b="1" dirty="0">
                <a:ea typeface="문체부 제목 돋음체" panose="020B0609000101010101" pitchFamily="49" charset="-127"/>
              </a:rPr>
              <a:t>.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경제협력</a:t>
            </a:r>
            <a:r>
              <a:rPr lang="en-US" altLang="ko-KR" sz="1800" b="1" dirty="0">
                <a:ea typeface="문체부 제목 돋음체" panose="020B0609000101010101" pitchFamily="49" charset="-127"/>
              </a:rPr>
              <a:t>, 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한반도 미래</a:t>
            </a:r>
            <a:r>
              <a:rPr lang="en-US" altLang="ko-KR" sz="1800" b="1" dirty="0">
                <a:ea typeface="문체부 제목 돋음체" panose="020B0609000101010101" pitchFamily="49" charset="-127"/>
              </a:rPr>
              <a:t>, 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북한 문제</a:t>
            </a:r>
            <a:r>
              <a:rPr lang="en-US" altLang="ko-KR" sz="1800" b="1" dirty="0">
                <a:ea typeface="문체부 제목 돋음체" panose="020B0609000101010101" pitchFamily="49" charset="-127"/>
              </a:rPr>
              <a:t>, 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동북아 및 글로벌 협력 등 </a:t>
            </a:r>
            <a:r>
              <a:rPr lang="ko-KR" altLang="en-US" sz="18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양국 관계의 새로운 발전방향을 제시</a:t>
            </a:r>
            <a:r>
              <a:rPr lang="en-US" altLang="ko-KR" sz="1800" b="1" dirty="0">
                <a:ea typeface="문체부 제목 돋음체" panose="020B0609000101010101" pitchFamily="49" charset="-127"/>
              </a:rPr>
              <a:t>.</a:t>
            </a:r>
          </a:p>
          <a:p>
            <a:pPr marL="0" indent="0">
              <a:buNone/>
            </a:pPr>
            <a:r>
              <a:rPr lang="en-US" altLang="ko-KR" sz="18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-</a:t>
            </a:r>
            <a:r>
              <a:rPr lang="ko-KR" altLang="en-US" sz="18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한미동맹에 대한 지지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와 연합방위태세 유지</a:t>
            </a:r>
            <a:r>
              <a:rPr lang="en-US" altLang="ko-KR" sz="1800" b="1" dirty="0">
                <a:ea typeface="문체부 제목 돋음체" panose="020B0609000101010101" pitchFamily="49" charset="-127"/>
              </a:rPr>
              <a:t>, 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재확인</a:t>
            </a:r>
            <a:r>
              <a:rPr lang="en-US" altLang="ko-KR" sz="1800" b="1" dirty="0">
                <a:ea typeface="문체부 제목 돋음체" panose="020B0609000101010101" pitchFamily="49" charset="-127"/>
              </a:rPr>
              <a:t>,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 발전</a:t>
            </a:r>
            <a:endParaRPr lang="en-US" altLang="ko-KR" sz="1800" b="1" dirty="0">
              <a:ea typeface="문체부 제목 돋음체" panose="020B0609000101010101" pitchFamily="49" charset="-127"/>
            </a:endParaRPr>
          </a:p>
          <a:p>
            <a:pPr marL="0" indent="0">
              <a:buNone/>
            </a:pPr>
            <a:r>
              <a:rPr lang="en-US" altLang="ko-KR" sz="1800" b="1" dirty="0">
                <a:ea typeface="문체부 제목 돋음체" panose="020B0609000101010101" pitchFamily="49" charset="-127"/>
              </a:rPr>
              <a:t>-</a:t>
            </a:r>
            <a:r>
              <a:rPr lang="ko-KR" altLang="en-US" sz="1800" b="1" dirty="0">
                <a:ea typeface="문체부 제목 돋음체" panose="020B0609000101010101" pitchFamily="49" charset="-127"/>
              </a:rPr>
              <a:t>북한의 도발 위협 상황에서 </a:t>
            </a:r>
            <a:r>
              <a:rPr lang="en-US" altLang="ko-KR" sz="1800" b="1" dirty="0">
                <a:ea typeface="문체부 제목 돋음체" panose="020B0609000101010101" pitchFamily="49" charset="-127"/>
              </a:rPr>
              <a:t> </a:t>
            </a:r>
            <a:r>
              <a:rPr lang="ko-KR" altLang="en-US" sz="18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대북정책 공조</a:t>
            </a:r>
            <a:r>
              <a:rPr lang="en-US" altLang="ko-KR" sz="18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, </a:t>
            </a:r>
            <a:r>
              <a:rPr lang="ko-KR" altLang="en-US" sz="18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단호히 대응</a:t>
            </a:r>
            <a:r>
              <a:rPr lang="en-US" altLang="ko-KR" sz="18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, </a:t>
            </a:r>
            <a:r>
              <a:rPr lang="ko-KR" altLang="en-US" sz="1800" b="1" dirty="0">
                <a:solidFill>
                  <a:srgbClr val="FF0000"/>
                </a:solidFill>
                <a:ea typeface="문체부 제목 돋음체" panose="020B0609000101010101" pitchFamily="49" charset="-127"/>
              </a:rPr>
              <a:t>대화의 문은 </a:t>
            </a:r>
            <a:r>
              <a:rPr lang="ko-KR" altLang="en-US" sz="1800" b="1" dirty="0" err="1">
                <a:solidFill>
                  <a:srgbClr val="FF0000"/>
                </a:solidFill>
                <a:ea typeface="문체부 제목 돋음체" panose="020B0609000101010101" pitchFamily="49" charset="-127"/>
              </a:rPr>
              <a:t>열어둠</a:t>
            </a:r>
            <a:endParaRPr lang="ko-KR" altLang="en-US" sz="1800" b="1" dirty="0">
              <a:solidFill>
                <a:srgbClr val="FF0000"/>
              </a:solidFill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557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A1B0B5D9-5BBD-40C7-B181-0F2F4A938186}"/>
              </a:ext>
            </a:extLst>
          </p:cNvPr>
          <p:cNvSpPr/>
          <p:nvPr/>
        </p:nvSpPr>
        <p:spPr>
          <a:xfrm>
            <a:off x="0" y="0"/>
            <a:ext cx="12192000" cy="11327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B8CA6E-1C5D-4804-85D9-709B4E4AB98B}"/>
              </a:ext>
            </a:extLst>
          </p:cNvPr>
          <p:cNvSpPr txBox="1"/>
          <p:nvPr/>
        </p:nvSpPr>
        <p:spPr>
          <a:xfrm>
            <a:off x="225287" y="304772"/>
            <a:ext cx="9316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결 론 </a:t>
            </a:r>
            <a:r>
              <a:rPr lang="en-US" altLang="ko-KR" sz="2800" b="1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- </a:t>
            </a:r>
            <a:r>
              <a:rPr lang="ko-KR" altLang="en-US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대한민국을 지키는 한미동맹 </a:t>
            </a:r>
            <a:r>
              <a:rPr lang="en-US" altLang="ko-KR" sz="2800" b="1" dirty="0"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!!</a:t>
            </a:r>
            <a:endParaRPr lang="ko-KR" altLang="en-US" sz="2800" b="1" dirty="0"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5817C97-7A49-4AD5-839F-38F0067A4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65" y="3053354"/>
            <a:ext cx="2330180" cy="2373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FB9C3B3A-6FEB-472C-96F5-6BD8FB821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1945" y="3053354"/>
            <a:ext cx="8915400" cy="2565651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sz="2000" b="1" dirty="0"/>
              <a:t>한미동맹은 </a:t>
            </a:r>
            <a:r>
              <a:rPr lang="en-US" altLang="ko-KR" sz="2000" b="1" dirty="0"/>
              <a:t>6.25</a:t>
            </a:r>
            <a:r>
              <a:rPr lang="ko-KR" altLang="en-US" sz="2000" b="1" dirty="0"/>
              <a:t>전쟁에 뿌리를 두고 있는 </a:t>
            </a:r>
            <a:r>
              <a:rPr lang="en-US" altLang="ko-KR" sz="2000" b="1" dirty="0">
                <a:solidFill>
                  <a:srgbClr val="FF0000"/>
                </a:solidFill>
              </a:rPr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피로 맺은 혈맹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/>
              <a:t>으로</a:t>
            </a:r>
            <a:r>
              <a:rPr lang="en-US" altLang="ko-KR" sz="2000" b="1" dirty="0"/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대한민국의 성장</a:t>
            </a:r>
            <a:r>
              <a:rPr lang="en-US" altLang="ko-KR" sz="2000" b="1" dirty="0">
                <a:solidFill>
                  <a:srgbClr val="FF0000"/>
                </a:solidFill>
              </a:rPr>
              <a:t>’</a:t>
            </a:r>
            <a:r>
              <a:rPr lang="ko-KR" altLang="en-US" sz="2000" b="1" dirty="0">
                <a:solidFill>
                  <a:srgbClr val="FF0000"/>
                </a:solidFill>
              </a:rPr>
              <a:t>과 </a:t>
            </a:r>
            <a:r>
              <a:rPr lang="en-US" altLang="ko-KR" sz="2000" b="1" dirty="0">
                <a:solidFill>
                  <a:srgbClr val="FF0000"/>
                </a:solidFill>
              </a:rPr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북한의 위협억제</a:t>
            </a:r>
            <a:r>
              <a:rPr lang="en-US" altLang="ko-KR" sz="2000" b="1" dirty="0"/>
              <a:t>’</a:t>
            </a:r>
            <a:r>
              <a:rPr lang="ko-KR" altLang="en-US" sz="2000" b="1" dirty="0"/>
              <a:t>에 큰 역할을 하였다</a:t>
            </a:r>
            <a:r>
              <a:rPr lang="en-US" altLang="ko-KR" sz="2000" b="1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000" b="1" dirty="0"/>
              <a:t>경제적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사회적으로 긴밀하게 연결되어</a:t>
            </a:r>
            <a:r>
              <a:rPr lang="en-US" altLang="ko-KR" sz="2000" b="1" dirty="0"/>
              <a:t> ‘</a:t>
            </a:r>
            <a:r>
              <a:rPr lang="ko-KR" altLang="en-US" sz="2000" b="1" dirty="0">
                <a:solidFill>
                  <a:srgbClr val="FF0000"/>
                </a:solidFill>
              </a:rPr>
              <a:t>한반도 평화유지</a:t>
            </a:r>
            <a:r>
              <a:rPr lang="en-US" altLang="ko-KR" sz="2000" b="1" dirty="0"/>
              <a:t>’</a:t>
            </a:r>
            <a:r>
              <a:rPr lang="ko-KR" altLang="en-US" sz="2000" b="1" dirty="0"/>
              <a:t>를 돕는 역할을 한다</a:t>
            </a:r>
            <a:r>
              <a:rPr lang="en-US" altLang="ko-KR" sz="2000" b="1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000" b="1" dirty="0"/>
              <a:t>한미동맹의 중요성을 제대로 인지하고 </a:t>
            </a:r>
            <a:r>
              <a:rPr lang="en-US" altLang="ko-KR" sz="2000" b="1" dirty="0">
                <a:solidFill>
                  <a:srgbClr val="FF0000"/>
                </a:solidFill>
              </a:rPr>
              <a:t>‘</a:t>
            </a:r>
            <a:r>
              <a:rPr lang="ko-KR" altLang="en-US" sz="2000" b="1" dirty="0">
                <a:solidFill>
                  <a:srgbClr val="FF0000"/>
                </a:solidFill>
              </a:rPr>
              <a:t>동맹관계를 유지</a:t>
            </a:r>
            <a:r>
              <a:rPr lang="en-US" altLang="ko-KR" sz="2000" b="1" dirty="0">
                <a:solidFill>
                  <a:srgbClr val="FF0000"/>
                </a:solidFill>
              </a:rPr>
              <a:t>’, ‘</a:t>
            </a:r>
            <a:r>
              <a:rPr lang="ko-KR" altLang="en-US" sz="2000" b="1" dirty="0">
                <a:solidFill>
                  <a:srgbClr val="FF0000"/>
                </a:solidFill>
              </a:rPr>
              <a:t>발전시키려는 노력</a:t>
            </a:r>
            <a:r>
              <a:rPr lang="en-US" altLang="ko-KR" sz="2000" b="1" dirty="0"/>
              <a:t>’</a:t>
            </a:r>
            <a:r>
              <a:rPr lang="ko-KR" altLang="en-US" sz="2000" b="1" dirty="0"/>
              <a:t>을 해야 한다</a:t>
            </a:r>
            <a:r>
              <a:rPr lang="en-US" altLang="ko-KR" sz="2000" b="1" dirty="0"/>
              <a:t>.</a:t>
            </a:r>
            <a:endParaRPr lang="ko-KR" altLang="en-US" sz="2000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3B3C555-266D-45EA-8BCE-0582F1BE05E4}"/>
              </a:ext>
            </a:extLst>
          </p:cNvPr>
          <p:cNvSpPr/>
          <p:nvPr/>
        </p:nvSpPr>
        <p:spPr>
          <a:xfrm>
            <a:off x="357629" y="2207804"/>
            <a:ext cx="11515058" cy="4242692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FD555AB6-CD60-4E94-AF35-5C16F77599E1}"/>
              </a:ext>
            </a:extLst>
          </p:cNvPr>
          <p:cNvGrpSpPr/>
          <p:nvPr/>
        </p:nvGrpSpPr>
        <p:grpSpPr>
          <a:xfrm>
            <a:off x="357628" y="1409692"/>
            <a:ext cx="667702" cy="409182"/>
            <a:chOff x="335207" y="1517987"/>
            <a:chExt cx="667702" cy="409182"/>
          </a:xfrm>
        </p:grpSpPr>
        <p:sp>
          <p:nvSpPr>
            <p:cNvPr id="11" name="평행 사변형 10">
              <a:extLst>
                <a:ext uri="{FF2B5EF4-FFF2-40B4-BE49-F238E27FC236}">
                  <a16:creationId xmlns:a16="http://schemas.microsoft.com/office/drawing/2014/main" id="{05220789-B40E-437F-A76C-4FD38BC747F8}"/>
                </a:ext>
              </a:extLst>
            </p:cNvPr>
            <p:cNvSpPr/>
            <p:nvPr/>
          </p:nvSpPr>
          <p:spPr>
            <a:xfrm>
              <a:off x="625719" y="1629989"/>
              <a:ext cx="377190" cy="297180"/>
            </a:xfrm>
            <a:prstGeom prst="parallelogram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평행 사변형 11">
              <a:extLst>
                <a:ext uri="{FF2B5EF4-FFF2-40B4-BE49-F238E27FC236}">
                  <a16:creationId xmlns:a16="http://schemas.microsoft.com/office/drawing/2014/main" id="{BC8178F6-B225-45C2-8F6B-C8CE09EAD58A}"/>
                </a:ext>
              </a:extLst>
            </p:cNvPr>
            <p:cNvSpPr/>
            <p:nvPr/>
          </p:nvSpPr>
          <p:spPr>
            <a:xfrm flipH="1" flipV="1">
              <a:off x="335207" y="1517987"/>
              <a:ext cx="377190" cy="297180"/>
            </a:xfrm>
            <a:prstGeom prst="parallelogram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55463E79-C500-4E78-BE9E-D0361C394A53}"/>
              </a:ext>
            </a:extLst>
          </p:cNvPr>
          <p:cNvSpPr txBox="1"/>
          <p:nvPr/>
        </p:nvSpPr>
        <p:spPr>
          <a:xfrm>
            <a:off x="1315842" y="1490580"/>
            <a:ext cx="5868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대한민국을 지키는 강한 힘</a:t>
            </a:r>
            <a:r>
              <a:rPr lang="en-US" altLang="ko-KR" b="1" dirty="0"/>
              <a:t>! </a:t>
            </a:r>
            <a:r>
              <a:rPr lang="ko-KR" altLang="en-US" b="1" dirty="0"/>
              <a:t>한미 동맹</a:t>
            </a:r>
            <a:r>
              <a:rPr lang="en-US" altLang="ko-KR" b="1" dirty="0"/>
              <a:t>!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199328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394</Words>
  <Application>Microsoft Office PowerPoint</Application>
  <PresentationFormat>와이드스크린</PresentationFormat>
  <Paragraphs>62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MD아트체</vt:lpstr>
      <vt:lpstr>맑은 고딕</vt:lpstr>
      <vt:lpstr>문체부 제목 돋음체</vt:lpstr>
      <vt:lpstr>한컴 윤고딕 250</vt:lpstr>
      <vt:lpstr>Arial</vt:lpstr>
      <vt:lpstr>Gill Sans Ultra Bold</vt:lpstr>
      <vt:lpstr>Wingdings</vt:lpstr>
      <vt:lpstr>Office 테마</vt:lpstr>
      <vt:lpstr>PowerPoint 프레젠테이션</vt:lpstr>
      <vt:lpstr>목  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윤명운</dc:creator>
  <cp:lastModifiedBy>윤명운</cp:lastModifiedBy>
  <cp:revision>37</cp:revision>
  <dcterms:created xsi:type="dcterms:W3CDTF">2018-10-03T10:13:12Z</dcterms:created>
  <dcterms:modified xsi:type="dcterms:W3CDTF">2018-10-03T12:06:35Z</dcterms:modified>
</cp:coreProperties>
</file>